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erverZoom="45897" showSpecialPlsOnTitleSld="0" strictFirstAndLastChars="0">
  <p:sldMasterIdLst>
    <p:sldMasterId id="2147483664" r:id="rId1"/>
  </p:sldMasterIdLst>
  <p:notesMasterIdLst>
    <p:notesMasterId r:id="rId5"/>
  </p:notesMasterIdLst>
  <p:handoutMasterIdLst>
    <p:handoutMasterId r:id="rId6"/>
  </p:handoutMasterIdLst>
  <p:sldIdLst>
    <p:sldId id="256" r:id="rId2"/>
    <p:sldId id="257" r:id="rId3"/>
    <p:sldId id="258" r:id="rId4"/>
  </p:sldIdLst>
  <p:sldSz cx="9144000" cy="6858000" type="screen4x3"/>
  <p:notesSz cx="7315200" cy="96012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3200" kern="1200">
        <a:solidFill>
          <a:schemeClr val="tx1"/>
        </a:solidFill>
        <a:latin typeface="GE Inspira Pitch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3200" kern="1200">
        <a:solidFill>
          <a:schemeClr val="tx1"/>
        </a:solidFill>
        <a:latin typeface="GE Inspira Pitch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3200" kern="1200">
        <a:solidFill>
          <a:schemeClr val="tx1"/>
        </a:solidFill>
        <a:latin typeface="GE Inspira Pitch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3200" kern="1200">
        <a:solidFill>
          <a:schemeClr val="tx1"/>
        </a:solidFill>
        <a:latin typeface="GE Inspira Pitch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3200" kern="1200">
        <a:solidFill>
          <a:schemeClr val="tx1"/>
        </a:solidFill>
        <a:latin typeface="GE Inspira Pitch" pitchFamily="34" charset="0"/>
        <a:ea typeface="+mn-ea"/>
        <a:cs typeface="+mn-cs"/>
      </a:defRPr>
    </a:lvl5pPr>
    <a:lvl6pPr marL="2286000" algn="l" defTabSz="914400" rtl="0" eaLnBrk="1" latinLnBrk="0" hangingPunct="1">
      <a:defRPr sz="3200" kern="1200">
        <a:solidFill>
          <a:schemeClr val="tx1"/>
        </a:solidFill>
        <a:latin typeface="GE Inspira Pitch" pitchFamily="34" charset="0"/>
        <a:ea typeface="+mn-ea"/>
        <a:cs typeface="+mn-cs"/>
      </a:defRPr>
    </a:lvl6pPr>
    <a:lvl7pPr marL="2743200" algn="l" defTabSz="914400" rtl="0" eaLnBrk="1" latinLnBrk="0" hangingPunct="1">
      <a:defRPr sz="3200" kern="1200">
        <a:solidFill>
          <a:schemeClr val="tx1"/>
        </a:solidFill>
        <a:latin typeface="GE Inspira Pitch" pitchFamily="34" charset="0"/>
        <a:ea typeface="+mn-ea"/>
        <a:cs typeface="+mn-cs"/>
      </a:defRPr>
    </a:lvl7pPr>
    <a:lvl8pPr marL="3200400" algn="l" defTabSz="914400" rtl="0" eaLnBrk="1" latinLnBrk="0" hangingPunct="1">
      <a:defRPr sz="3200" kern="1200">
        <a:solidFill>
          <a:schemeClr val="tx1"/>
        </a:solidFill>
        <a:latin typeface="GE Inspira Pitch" pitchFamily="34" charset="0"/>
        <a:ea typeface="+mn-ea"/>
        <a:cs typeface="+mn-cs"/>
      </a:defRPr>
    </a:lvl8pPr>
    <a:lvl9pPr marL="3657600" algn="l" defTabSz="914400" rtl="0" eaLnBrk="1" latinLnBrk="0" hangingPunct="1">
      <a:defRPr sz="3200" kern="1200">
        <a:solidFill>
          <a:schemeClr val="tx1"/>
        </a:solidFill>
        <a:latin typeface="GE Inspira Pitch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AA50"/>
    <a:srgbClr val="7A7A7A"/>
    <a:srgbClr val="6B6B6B"/>
    <a:srgbClr val="767676"/>
    <a:srgbClr val="4C4C4C"/>
    <a:srgbClr val="656565"/>
    <a:srgbClr val="CD0078"/>
    <a:srgbClr val="3C73B9"/>
    <a:srgbClr val="EBD70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017" autoAdjust="0"/>
    <p:restoredTop sz="97950" autoAdjust="0"/>
  </p:normalViewPr>
  <p:slideViewPr>
    <p:cSldViewPr snapToGrid="0">
      <p:cViewPr varScale="1">
        <p:scale>
          <a:sx n="78" d="100"/>
          <a:sy n="78" d="100"/>
        </p:scale>
        <p:origin x="-906" y="-174"/>
      </p:cViewPr>
      <p:guideLst>
        <p:guide orient="horz" pos="1311"/>
        <p:guide orient="horz" pos="3758"/>
        <p:guide orient="horz" pos="1062"/>
        <p:guide orient="horz" pos="449"/>
        <p:guide orient="horz" pos="2849"/>
        <p:guide orient="horz" pos="2153"/>
        <p:guide orient="horz" pos="5442"/>
        <p:guide orient="horz" pos="1954"/>
        <p:guide pos="219"/>
        <p:guide pos="5551"/>
        <p:guide pos="2879"/>
        <p:guide pos="1521"/>
        <p:guide pos="421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95" d="100"/>
          <a:sy n="95" d="100"/>
        </p:scale>
        <p:origin x="-2264" y="-96"/>
      </p:cViewPr>
      <p:guideLst>
        <p:guide orient="horz" pos="3024"/>
        <p:guide orient="horz" pos="5906"/>
        <p:guide pos="230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6213" name="Picture 2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9088" y="8916988"/>
            <a:ext cx="1600200" cy="503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6214" name="Text Box 22"/>
          <p:cNvSpPr txBox="1">
            <a:spLocks noChangeArrowheads="1"/>
          </p:cNvSpPr>
          <p:nvPr/>
        </p:nvSpPr>
        <p:spPr bwMode="auto">
          <a:xfrm>
            <a:off x="2922588" y="8988425"/>
            <a:ext cx="4021137" cy="406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algn="r">
              <a:lnSpc>
                <a:spcPts val="1100"/>
              </a:lnSpc>
            </a:pPr>
            <a:fld id="{248A7D45-D04D-4B80-90EF-34F48D18C37A}" type="slidenum">
              <a:rPr lang="en-US" sz="900">
                <a:solidFill>
                  <a:srgbClr val="1E4191"/>
                </a:solidFill>
              </a:rPr>
              <a:pPr algn="r">
                <a:lnSpc>
                  <a:spcPts val="1100"/>
                </a:lnSpc>
              </a:pPr>
              <a:t>‹#›</a:t>
            </a:fld>
            <a:r>
              <a:rPr lang="en-US" sz="900">
                <a:solidFill>
                  <a:srgbClr val="1E4191"/>
                </a:solidFill>
              </a:rPr>
              <a:t> /</a:t>
            </a:r>
          </a:p>
          <a:p>
            <a:pPr algn="r">
              <a:lnSpc>
                <a:spcPts val="1100"/>
              </a:lnSpc>
            </a:pPr>
            <a:r>
              <a:rPr lang="en-US" sz="900">
                <a:solidFill>
                  <a:srgbClr val="1E4191"/>
                </a:solidFill>
              </a:rPr>
              <a:t>GE  / </a:t>
            </a:r>
          </a:p>
          <a:p>
            <a:pPr algn="r"/>
            <a:endParaRPr lang="en-US" sz="900">
              <a:solidFill>
                <a:srgbClr val="1E419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687591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8863" name="Picture 1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9088" y="8916988"/>
            <a:ext cx="1600200" cy="503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88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4400" y="228600"/>
            <a:ext cx="5730875" cy="42989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788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648200"/>
            <a:ext cx="5730875" cy="4295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44" tIns="48322" rIns="96644" bIns="4832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78862" name="Text Box 14"/>
          <p:cNvSpPr txBox="1">
            <a:spLocks noChangeArrowheads="1"/>
          </p:cNvSpPr>
          <p:nvPr/>
        </p:nvSpPr>
        <p:spPr bwMode="auto">
          <a:xfrm>
            <a:off x="2922588" y="8988425"/>
            <a:ext cx="4021137" cy="406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algn="r">
              <a:lnSpc>
                <a:spcPts val="1100"/>
              </a:lnSpc>
            </a:pPr>
            <a:fld id="{AB69BBA2-4AEB-4B61-8393-54D11319A087}" type="slidenum">
              <a:rPr lang="en-US" sz="900">
                <a:solidFill>
                  <a:srgbClr val="1E4191"/>
                </a:solidFill>
              </a:rPr>
              <a:pPr algn="r">
                <a:lnSpc>
                  <a:spcPts val="1100"/>
                </a:lnSpc>
              </a:pPr>
              <a:t>‹#›</a:t>
            </a:fld>
            <a:r>
              <a:rPr lang="en-US" sz="900">
                <a:solidFill>
                  <a:srgbClr val="1E4191"/>
                </a:solidFill>
              </a:rPr>
              <a:t> /</a:t>
            </a:r>
          </a:p>
          <a:p>
            <a:pPr algn="r">
              <a:lnSpc>
                <a:spcPts val="1100"/>
              </a:lnSpc>
            </a:pPr>
            <a:r>
              <a:rPr lang="en-US" sz="900">
                <a:solidFill>
                  <a:srgbClr val="1E4191"/>
                </a:solidFill>
              </a:rPr>
              <a:t>GE  / </a:t>
            </a:r>
          </a:p>
          <a:p>
            <a:pPr algn="r"/>
            <a:endParaRPr lang="en-US" sz="900">
              <a:solidFill>
                <a:srgbClr val="1E419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170403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lnSpc>
        <a:spcPct val="90000"/>
      </a:lnSpc>
      <a:spcBef>
        <a:spcPct val="30000"/>
      </a:spcBef>
      <a:spcAft>
        <a:spcPct val="0"/>
      </a:spcAft>
      <a:defRPr sz="1200" kern="1200">
        <a:solidFill>
          <a:srgbClr val="4157AD"/>
        </a:solidFill>
        <a:latin typeface="GE Inspira Pitch" pitchFamily="34" charset="0"/>
        <a:ea typeface="+mn-ea"/>
        <a:cs typeface="+mn-cs"/>
      </a:defRPr>
    </a:lvl1pPr>
    <a:lvl2pPr marL="457200" algn="l" rtl="0" fontAlgn="base">
      <a:lnSpc>
        <a:spcPct val="90000"/>
      </a:lnSpc>
      <a:spcBef>
        <a:spcPct val="30000"/>
      </a:spcBef>
      <a:spcAft>
        <a:spcPct val="0"/>
      </a:spcAft>
      <a:defRPr sz="1200" kern="1200">
        <a:solidFill>
          <a:srgbClr val="4157AD"/>
        </a:solidFill>
        <a:latin typeface="GE Inspira Pitch" pitchFamily="34" charset="0"/>
        <a:ea typeface="+mn-ea"/>
        <a:cs typeface="+mn-cs"/>
      </a:defRPr>
    </a:lvl2pPr>
    <a:lvl3pPr marL="914400" algn="l" rtl="0" fontAlgn="base">
      <a:lnSpc>
        <a:spcPct val="90000"/>
      </a:lnSpc>
      <a:spcBef>
        <a:spcPct val="30000"/>
      </a:spcBef>
      <a:spcAft>
        <a:spcPct val="0"/>
      </a:spcAft>
      <a:defRPr sz="1200" kern="1200">
        <a:solidFill>
          <a:srgbClr val="4157AD"/>
        </a:solidFill>
        <a:latin typeface="GE Inspira Pitch" pitchFamily="34" charset="0"/>
        <a:ea typeface="+mn-ea"/>
        <a:cs typeface="+mn-cs"/>
      </a:defRPr>
    </a:lvl3pPr>
    <a:lvl4pPr marL="1371600" algn="l" rtl="0" fontAlgn="base">
      <a:lnSpc>
        <a:spcPct val="90000"/>
      </a:lnSpc>
      <a:spcBef>
        <a:spcPct val="30000"/>
      </a:spcBef>
      <a:spcAft>
        <a:spcPct val="0"/>
      </a:spcAft>
      <a:defRPr sz="1200" kern="1200">
        <a:solidFill>
          <a:srgbClr val="4157AD"/>
        </a:solidFill>
        <a:latin typeface="GE Inspira Pitch" pitchFamily="34" charset="0"/>
        <a:ea typeface="+mn-ea"/>
        <a:cs typeface="+mn-cs"/>
      </a:defRPr>
    </a:lvl4pPr>
    <a:lvl5pPr marL="1828800" algn="l" rtl="0" fontAlgn="base">
      <a:lnSpc>
        <a:spcPct val="90000"/>
      </a:lnSpc>
      <a:spcBef>
        <a:spcPct val="30000"/>
      </a:spcBef>
      <a:spcAft>
        <a:spcPct val="0"/>
      </a:spcAft>
      <a:defRPr sz="1200" kern="1200">
        <a:solidFill>
          <a:srgbClr val="4157AD"/>
        </a:solidFill>
        <a:latin typeface="GE Inspira Pitch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12741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0615" name="Rectangle 7"/>
          <p:cNvSpPr>
            <a:spLocks noGrp="1" noChangeArrowheads="1"/>
          </p:cNvSpPr>
          <p:nvPr>
            <p:ph type="ctrTitle" sz="quarter"/>
          </p:nvPr>
        </p:nvSpPr>
        <p:spPr>
          <a:xfrm>
            <a:off x="344488" y="263525"/>
            <a:ext cx="8401050" cy="1395413"/>
          </a:xfrm>
        </p:spPr>
        <p:txBody>
          <a:bodyPr/>
          <a:lstStyle>
            <a:lvl1pPr>
              <a:spcBef>
                <a:spcPct val="25000"/>
              </a:spcBef>
              <a:defRPr sz="5000"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580616" name="Rectangle 8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344488" y="1677988"/>
            <a:ext cx="8396287" cy="1752600"/>
          </a:xfrm>
        </p:spPr>
        <p:txBody>
          <a:bodyPr/>
          <a:lstStyle>
            <a:lvl1pPr>
              <a:spcBef>
                <a:spcPct val="0"/>
              </a:spcBef>
              <a:defRPr sz="5000">
                <a:solidFill>
                  <a:schemeClr val="accent2"/>
                </a:solidFill>
              </a:defRPr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pic>
        <p:nvPicPr>
          <p:cNvPr id="580619" name="Picture 1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3050" y="5803900"/>
            <a:ext cx="2486025" cy="781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 Orange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52800" y="280800"/>
            <a:ext cx="8460000" cy="997200"/>
          </a:xfrm>
        </p:spPr>
        <p:txBody>
          <a:bodyPr/>
          <a:lstStyle>
            <a:lvl1pPr algn="l">
              <a:defRPr sz="4000" b="0" cap="none" baseline="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</a:t>
            </a:r>
            <a:br>
              <a:rPr lang="en-US" dirty="0" smtClean="0"/>
            </a:br>
            <a:r>
              <a:rPr lang="en-US" dirty="0" smtClean="0"/>
              <a:t>title style</a:t>
            </a:r>
            <a:endParaRPr lang="en-GB" dirty="0"/>
          </a:p>
        </p:txBody>
      </p:sp>
      <p:pic>
        <p:nvPicPr>
          <p:cNvPr id="5" name="Picture 4" descr="GEMeatball&amp;Ta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black">
          <a:xfrm>
            <a:off x="319088" y="6088063"/>
            <a:ext cx="1608138" cy="49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622753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 Purpl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52800" y="280800"/>
            <a:ext cx="8460000" cy="997200"/>
          </a:xfrm>
        </p:spPr>
        <p:txBody>
          <a:bodyPr/>
          <a:lstStyle>
            <a:lvl1pPr algn="l">
              <a:defRPr sz="4000" b="0" cap="none" baseline="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</a:t>
            </a:r>
            <a:br>
              <a:rPr lang="en-US" dirty="0" smtClean="0"/>
            </a:br>
            <a:r>
              <a:rPr lang="en-US" dirty="0" smtClean="0"/>
              <a:t>title style</a:t>
            </a:r>
            <a:endParaRPr lang="en-GB" dirty="0"/>
          </a:p>
        </p:txBody>
      </p:sp>
      <p:pic>
        <p:nvPicPr>
          <p:cNvPr id="5" name="Picture 4" descr="GEMeatball&amp;Ta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black">
          <a:xfrm>
            <a:off x="319088" y="6088063"/>
            <a:ext cx="1608138" cy="49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5293853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 Cyan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52800" y="280800"/>
            <a:ext cx="8460000" cy="997200"/>
          </a:xfrm>
        </p:spPr>
        <p:txBody>
          <a:bodyPr/>
          <a:lstStyle>
            <a:lvl1pPr algn="l">
              <a:defRPr sz="4000" b="0" cap="none" baseline="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</a:t>
            </a:r>
            <a:br>
              <a:rPr lang="en-US" dirty="0" smtClean="0"/>
            </a:br>
            <a:r>
              <a:rPr lang="en-US" dirty="0" smtClean="0"/>
              <a:t>title style</a:t>
            </a:r>
            <a:endParaRPr lang="en-GB" dirty="0"/>
          </a:p>
        </p:txBody>
      </p:sp>
      <p:pic>
        <p:nvPicPr>
          <p:cNvPr id="5" name="Picture 4" descr="GEMeatball&amp;Ta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black">
          <a:xfrm>
            <a:off x="319088" y="6088063"/>
            <a:ext cx="1608138" cy="49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480797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 Violet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52800" y="280800"/>
            <a:ext cx="8460000" cy="997200"/>
          </a:xfrm>
        </p:spPr>
        <p:txBody>
          <a:bodyPr/>
          <a:lstStyle>
            <a:lvl1pPr algn="l">
              <a:defRPr sz="4000" b="0" cap="none" baseline="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</a:t>
            </a:r>
            <a:br>
              <a:rPr lang="en-US" dirty="0" smtClean="0"/>
            </a:br>
            <a:r>
              <a:rPr lang="en-US" dirty="0" smtClean="0"/>
              <a:t>title style</a:t>
            </a:r>
            <a:endParaRPr lang="en-GB" dirty="0"/>
          </a:p>
        </p:txBody>
      </p:sp>
      <p:pic>
        <p:nvPicPr>
          <p:cNvPr id="5" name="Picture 4" descr="GEMeatball&amp;Ta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black">
          <a:xfrm>
            <a:off x="319088" y="6088063"/>
            <a:ext cx="1608138" cy="49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564163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 Light Green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GEMeatball&amp;Ta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black">
          <a:xfrm>
            <a:off x="319088" y="6088063"/>
            <a:ext cx="1608138" cy="49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itle 1"/>
          <p:cNvSpPr>
            <a:spLocks noGrp="1"/>
          </p:cNvSpPr>
          <p:nvPr>
            <p:ph type="title" hasCustomPrompt="1"/>
          </p:nvPr>
        </p:nvSpPr>
        <p:spPr>
          <a:xfrm>
            <a:off x="352800" y="280800"/>
            <a:ext cx="8460000" cy="997200"/>
          </a:xfrm>
        </p:spPr>
        <p:txBody>
          <a:bodyPr/>
          <a:lstStyle>
            <a:lvl1pPr algn="l">
              <a:defRPr sz="4000" b="0" cap="none" baseline="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</a:t>
            </a:r>
            <a:br>
              <a:rPr lang="en-US" dirty="0" smtClean="0"/>
            </a:br>
            <a:r>
              <a:rPr lang="en-US" dirty="0" smtClean="0"/>
              <a:t>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011821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5" descr="D:\Documents and Settings\200015691\Desktop\Ivan Files\Downloads\IAW Tagline\IAW Tagline PPT use\One Line-Horizontal\GE_lockup_PMS7455_IaW_pp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57475" y="2733675"/>
            <a:ext cx="3687763" cy="1350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8950757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pic>
        <p:nvPicPr>
          <p:cNvPr id="4" name="Picture 1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9088" y="6083300"/>
            <a:ext cx="1600200" cy="503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 Box 18"/>
          <p:cNvSpPr txBox="1">
            <a:spLocks noChangeArrowheads="1"/>
          </p:cNvSpPr>
          <p:nvPr userDrawn="1"/>
        </p:nvSpPr>
        <p:spPr bwMode="auto">
          <a:xfrm>
            <a:off x="6442075" y="6229350"/>
            <a:ext cx="2455863" cy="4662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>
              <a:lnSpc>
                <a:spcPct val="90000"/>
              </a:lnSpc>
            </a:pPr>
            <a:fld id="{95990F28-EF56-40AF-B6C1-2CF755EA3890}" type="slidenum">
              <a:rPr lang="en-US" sz="900"/>
              <a:pPr algn="r">
                <a:lnSpc>
                  <a:spcPct val="90000"/>
                </a:lnSpc>
              </a:pPr>
              <a:t>‹#›</a:t>
            </a:fld>
            <a:r>
              <a:rPr lang="en-US" sz="900" dirty="0"/>
              <a:t> </a:t>
            </a:r>
          </a:p>
          <a:p>
            <a:pPr algn="r">
              <a:lnSpc>
                <a:spcPct val="90000"/>
              </a:lnSpc>
            </a:pPr>
            <a:r>
              <a:rPr lang="en-US" sz="900" dirty="0" smtClean="0"/>
              <a:t>GE Title or job number</a:t>
            </a:r>
            <a:endParaRPr lang="en-US" sz="900" dirty="0"/>
          </a:p>
          <a:p>
            <a:pPr algn="r">
              <a:lnSpc>
                <a:spcPct val="90000"/>
              </a:lnSpc>
            </a:pPr>
            <a:fld id="{F50CD2AD-FBB4-4F75-A08B-B1DD55C25E63}" type="datetime1">
              <a:rPr lang="en-US" sz="900"/>
              <a:pPr algn="r">
                <a:lnSpc>
                  <a:spcPct val="90000"/>
                </a:lnSpc>
              </a:pPr>
              <a:t>7/23/2012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219008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 Text Heav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280988"/>
            <a:ext cx="8459788" cy="608245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2900" y="1115736"/>
            <a:ext cx="8459788" cy="4848503"/>
          </a:xfrm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pic>
        <p:nvPicPr>
          <p:cNvPr id="4" name="Picture 1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9088" y="6083300"/>
            <a:ext cx="1600200" cy="503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 Box 18"/>
          <p:cNvSpPr txBox="1">
            <a:spLocks noChangeArrowheads="1"/>
          </p:cNvSpPr>
          <p:nvPr userDrawn="1"/>
        </p:nvSpPr>
        <p:spPr bwMode="auto">
          <a:xfrm>
            <a:off x="6442075" y="6229350"/>
            <a:ext cx="2455863" cy="4662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>
              <a:lnSpc>
                <a:spcPct val="90000"/>
              </a:lnSpc>
            </a:pPr>
            <a:fld id="{95990F28-EF56-40AF-B6C1-2CF755EA3890}" type="slidenum">
              <a:rPr lang="en-US" sz="900"/>
              <a:pPr algn="r">
                <a:lnSpc>
                  <a:spcPct val="90000"/>
                </a:lnSpc>
              </a:pPr>
              <a:t>‹#›</a:t>
            </a:fld>
            <a:r>
              <a:rPr lang="en-US" sz="900" dirty="0"/>
              <a:t> </a:t>
            </a:r>
          </a:p>
          <a:p>
            <a:pPr algn="r">
              <a:lnSpc>
                <a:spcPct val="90000"/>
              </a:lnSpc>
            </a:pPr>
            <a:r>
              <a:rPr lang="en-US" sz="900" dirty="0"/>
              <a:t>GE Title or job number </a:t>
            </a:r>
          </a:p>
          <a:p>
            <a:pPr algn="r">
              <a:lnSpc>
                <a:spcPct val="90000"/>
              </a:lnSpc>
            </a:pPr>
            <a:fld id="{F50CD2AD-FBB4-4F75-A08B-B1DD55C25E63}" type="datetime1">
              <a:rPr lang="en-US" sz="900"/>
              <a:pPr algn="r">
                <a:lnSpc>
                  <a:spcPct val="90000"/>
                </a:lnSpc>
              </a:pPr>
              <a:t>7/23/2012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259249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1727200"/>
            <a:ext cx="4152900" cy="4237038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27200"/>
            <a:ext cx="4154488" cy="4237038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pic>
        <p:nvPicPr>
          <p:cNvPr id="6" name="Picture 1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9088" y="6083300"/>
            <a:ext cx="1600200" cy="503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 Box 18"/>
          <p:cNvSpPr txBox="1">
            <a:spLocks noChangeArrowheads="1"/>
          </p:cNvSpPr>
          <p:nvPr userDrawn="1"/>
        </p:nvSpPr>
        <p:spPr bwMode="auto">
          <a:xfrm>
            <a:off x="6442075" y="6229350"/>
            <a:ext cx="2455863" cy="4662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>
              <a:lnSpc>
                <a:spcPct val="90000"/>
              </a:lnSpc>
            </a:pPr>
            <a:fld id="{95990F28-EF56-40AF-B6C1-2CF755EA3890}" type="slidenum">
              <a:rPr lang="en-US" sz="900"/>
              <a:pPr algn="r">
                <a:lnSpc>
                  <a:spcPct val="90000"/>
                </a:lnSpc>
              </a:pPr>
              <a:t>‹#›</a:t>
            </a:fld>
            <a:r>
              <a:rPr lang="en-US" sz="900" dirty="0"/>
              <a:t> </a:t>
            </a:r>
          </a:p>
          <a:p>
            <a:pPr algn="r">
              <a:lnSpc>
                <a:spcPct val="90000"/>
              </a:lnSpc>
            </a:pPr>
            <a:r>
              <a:rPr lang="en-US" sz="900" dirty="0"/>
              <a:t>GE Title or job number </a:t>
            </a:r>
          </a:p>
          <a:p>
            <a:pPr algn="r">
              <a:lnSpc>
                <a:spcPct val="90000"/>
              </a:lnSpc>
            </a:pPr>
            <a:fld id="{F50CD2AD-FBB4-4F75-A08B-B1DD55C25E63}" type="datetime1">
              <a:rPr lang="en-US" sz="900"/>
              <a:pPr algn="r">
                <a:lnSpc>
                  <a:spcPct val="90000"/>
                </a:lnSpc>
              </a:pPr>
              <a:t>7/23/2012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05916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hre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1727200"/>
            <a:ext cx="2744249" cy="4237038"/>
          </a:xfrm>
        </p:spPr>
        <p:txBody>
          <a:bodyPr/>
          <a:lstStyle>
            <a:lvl1pPr>
              <a:defRPr sz="1800"/>
            </a:lvl1pPr>
            <a:lvl2pPr marL="180975" indent="-179388">
              <a:defRPr sz="1800"/>
            </a:lvl2pPr>
            <a:lvl3pPr marL="361950" indent="-180975">
              <a:defRPr sz="1800"/>
            </a:lvl3pPr>
            <a:lvl4pPr marL="542925" indent="-180975">
              <a:defRPr sz="1800"/>
            </a:lvl4pPr>
            <a:lvl5pPr marL="715963" indent="-173038"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pic>
        <p:nvPicPr>
          <p:cNvPr id="6" name="Picture 1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9088" y="6083300"/>
            <a:ext cx="1600200" cy="503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Content Placeholder 2"/>
          <p:cNvSpPr>
            <a:spLocks noGrp="1"/>
          </p:cNvSpPr>
          <p:nvPr>
            <p:ph sz="half" idx="10"/>
          </p:nvPr>
        </p:nvSpPr>
        <p:spPr>
          <a:xfrm>
            <a:off x="3206870" y="1727200"/>
            <a:ext cx="2744249" cy="4237038"/>
          </a:xfrm>
        </p:spPr>
        <p:txBody>
          <a:bodyPr/>
          <a:lstStyle>
            <a:lvl1pPr>
              <a:defRPr sz="1800"/>
            </a:lvl1pPr>
            <a:lvl2pPr marL="180975" indent="-179388">
              <a:defRPr sz="1800"/>
            </a:lvl2pPr>
            <a:lvl3pPr marL="361950" indent="-180975">
              <a:defRPr sz="1800"/>
            </a:lvl3pPr>
            <a:lvl4pPr marL="542925" indent="-180975">
              <a:defRPr sz="1800"/>
            </a:lvl4pPr>
            <a:lvl5pPr marL="715963" indent="-173038"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9" name="Content Placeholder 2"/>
          <p:cNvSpPr>
            <a:spLocks noGrp="1"/>
          </p:cNvSpPr>
          <p:nvPr>
            <p:ph sz="half" idx="11"/>
          </p:nvPr>
        </p:nvSpPr>
        <p:spPr>
          <a:xfrm>
            <a:off x="6063201" y="1727200"/>
            <a:ext cx="2744249" cy="4237038"/>
          </a:xfrm>
        </p:spPr>
        <p:txBody>
          <a:bodyPr/>
          <a:lstStyle>
            <a:lvl1pPr>
              <a:defRPr sz="1800"/>
            </a:lvl1pPr>
            <a:lvl2pPr marL="180975" indent="-179388">
              <a:defRPr sz="1800"/>
            </a:lvl2pPr>
            <a:lvl3pPr marL="361950" indent="-180975">
              <a:defRPr sz="1800"/>
            </a:lvl3pPr>
            <a:lvl4pPr marL="542925" indent="-180975">
              <a:defRPr sz="1800"/>
            </a:lvl4pPr>
            <a:lvl5pPr marL="715963" indent="-173038"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13" name="Text Box 18"/>
          <p:cNvSpPr txBox="1">
            <a:spLocks noChangeArrowheads="1"/>
          </p:cNvSpPr>
          <p:nvPr userDrawn="1"/>
        </p:nvSpPr>
        <p:spPr bwMode="auto">
          <a:xfrm>
            <a:off x="6442075" y="6229350"/>
            <a:ext cx="2455863" cy="4662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>
              <a:lnSpc>
                <a:spcPct val="90000"/>
              </a:lnSpc>
            </a:pPr>
            <a:fld id="{95990F28-EF56-40AF-B6C1-2CF755EA3890}" type="slidenum">
              <a:rPr lang="en-US" sz="900"/>
              <a:pPr algn="r">
                <a:lnSpc>
                  <a:spcPct val="90000"/>
                </a:lnSpc>
              </a:pPr>
              <a:t>‹#›</a:t>
            </a:fld>
            <a:r>
              <a:rPr lang="en-US" sz="900" dirty="0"/>
              <a:t> </a:t>
            </a:r>
          </a:p>
          <a:p>
            <a:pPr algn="r">
              <a:lnSpc>
                <a:spcPct val="90000"/>
              </a:lnSpc>
            </a:pPr>
            <a:r>
              <a:rPr lang="en-US" sz="900" dirty="0"/>
              <a:t>GE Title or job number </a:t>
            </a:r>
          </a:p>
          <a:p>
            <a:pPr algn="r">
              <a:lnSpc>
                <a:spcPct val="90000"/>
              </a:lnSpc>
            </a:pPr>
            <a:fld id="{F50CD2AD-FBB4-4F75-A08B-B1DD55C25E63}" type="datetime1">
              <a:rPr lang="en-US" sz="900"/>
              <a:pPr algn="r">
                <a:lnSpc>
                  <a:spcPct val="90000"/>
                </a:lnSpc>
              </a:pPr>
              <a:t>7/23/2012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506561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8142" y="1736449"/>
            <a:ext cx="4152405" cy="394355"/>
          </a:xfrm>
        </p:spPr>
        <p:txBody>
          <a:bodyPr anchor="t" anchorCtr="0"/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142" y="2189527"/>
            <a:ext cx="4152405" cy="3766655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53414" y="1736449"/>
            <a:ext cx="4154036" cy="394355"/>
          </a:xfrm>
        </p:spPr>
        <p:txBody>
          <a:bodyPr anchor="t" anchorCtr="0"/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53414" y="2189527"/>
            <a:ext cx="4154036" cy="3766655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pic>
        <p:nvPicPr>
          <p:cNvPr id="8" name="Picture 1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9088" y="6083300"/>
            <a:ext cx="1600200" cy="503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342900" y="280988"/>
            <a:ext cx="8459788" cy="9985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13" name="Text Box 18"/>
          <p:cNvSpPr txBox="1">
            <a:spLocks noChangeArrowheads="1"/>
          </p:cNvSpPr>
          <p:nvPr userDrawn="1"/>
        </p:nvSpPr>
        <p:spPr bwMode="auto">
          <a:xfrm>
            <a:off x="6442075" y="6229350"/>
            <a:ext cx="2455863" cy="4662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>
              <a:lnSpc>
                <a:spcPct val="90000"/>
              </a:lnSpc>
            </a:pPr>
            <a:fld id="{95990F28-EF56-40AF-B6C1-2CF755EA3890}" type="slidenum">
              <a:rPr lang="en-US" sz="900"/>
              <a:pPr algn="r">
                <a:lnSpc>
                  <a:spcPct val="90000"/>
                </a:lnSpc>
              </a:pPr>
              <a:t>‹#›</a:t>
            </a:fld>
            <a:r>
              <a:rPr lang="en-US" sz="900" dirty="0"/>
              <a:t> </a:t>
            </a:r>
          </a:p>
          <a:p>
            <a:pPr algn="r">
              <a:lnSpc>
                <a:spcPct val="90000"/>
              </a:lnSpc>
            </a:pPr>
            <a:r>
              <a:rPr lang="en-US" sz="900" dirty="0"/>
              <a:t>GE Title or job number </a:t>
            </a:r>
          </a:p>
          <a:p>
            <a:pPr algn="r">
              <a:lnSpc>
                <a:spcPct val="90000"/>
              </a:lnSpc>
            </a:pPr>
            <a:fld id="{F50CD2AD-FBB4-4F75-A08B-B1DD55C25E63}" type="datetime1">
              <a:rPr lang="en-US" sz="900"/>
              <a:pPr algn="r">
                <a:lnSpc>
                  <a:spcPct val="90000"/>
                </a:lnSpc>
              </a:pPr>
              <a:t>7/23/2012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20801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pic>
        <p:nvPicPr>
          <p:cNvPr id="4" name="Picture 1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9088" y="6083300"/>
            <a:ext cx="1600200" cy="503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 Box 18"/>
          <p:cNvSpPr txBox="1">
            <a:spLocks noChangeArrowheads="1"/>
          </p:cNvSpPr>
          <p:nvPr userDrawn="1"/>
        </p:nvSpPr>
        <p:spPr bwMode="auto">
          <a:xfrm>
            <a:off x="6442075" y="6229350"/>
            <a:ext cx="2455863" cy="4662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>
              <a:lnSpc>
                <a:spcPct val="90000"/>
              </a:lnSpc>
            </a:pPr>
            <a:fld id="{95990F28-EF56-40AF-B6C1-2CF755EA3890}" type="slidenum">
              <a:rPr lang="en-US" sz="900"/>
              <a:pPr algn="r">
                <a:lnSpc>
                  <a:spcPct val="90000"/>
                </a:lnSpc>
              </a:pPr>
              <a:t>‹#›</a:t>
            </a:fld>
            <a:r>
              <a:rPr lang="en-US" sz="900" dirty="0"/>
              <a:t> </a:t>
            </a:r>
          </a:p>
          <a:p>
            <a:pPr algn="r">
              <a:lnSpc>
                <a:spcPct val="90000"/>
              </a:lnSpc>
            </a:pPr>
            <a:r>
              <a:rPr lang="en-US" sz="900" dirty="0"/>
              <a:t>GE Title or job number </a:t>
            </a:r>
          </a:p>
          <a:p>
            <a:pPr algn="r">
              <a:lnSpc>
                <a:spcPct val="90000"/>
              </a:lnSpc>
            </a:pPr>
            <a:fld id="{F50CD2AD-FBB4-4F75-A08B-B1DD55C25E63}" type="datetime1">
              <a:rPr lang="en-US" sz="900"/>
              <a:pPr algn="r">
                <a:lnSpc>
                  <a:spcPct val="90000"/>
                </a:lnSpc>
              </a:pPr>
              <a:t>7/23/2012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3500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52800" y="280800"/>
            <a:ext cx="8460000" cy="997200"/>
          </a:xfrm>
        </p:spPr>
        <p:txBody>
          <a:bodyPr/>
          <a:lstStyle>
            <a:lvl1pPr algn="l">
              <a:defRPr sz="4000" b="0" cap="none" baseline="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</a:t>
            </a:r>
            <a:br>
              <a:rPr lang="en-US" dirty="0" smtClean="0"/>
            </a:br>
            <a:r>
              <a:rPr lang="en-US" dirty="0" smtClean="0"/>
              <a:t>title style</a:t>
            </a:r>
            <a:endParaRPr lang="en-GB" dirty="0"/>
          </a:p>
        </p:txBody>
      </p:sp>
      <p:pic>
        <p:nvPicPr>
          <p:cNvPr id="5" name="Picture 4" descr="GEMeatball&amp;Ta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black">
          <a:xfrm>
            <a:off x="319088" y="6088063"/>
            <a:ext cx="1608138" cy="49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734109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 Green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52800" y="280800"/>
            <a:ext cx="8460000" cy="997200"/>
          </a:xfrm>
        </p:spPr>
        <p:txBody>
          <a:bodyPr/>
          <a:lstStyle>
            <a:lvl1pPr algn="l">
              <a:defRPr sz="4000" b="0" cap="none" baseline="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</a:t>
            </a:r>
            <a:br>
              <a:rPr lang="en-US" dirty="0" smtClean="0"/>
            </a:br>
            <a:r>
              <a:rPr lang="en-US" dirty="0" smtClean="0"/>
              <a:t>title style</a:t>
            </a:r>
            <a:endParaRPr lang="en-GB" dirty="0"/>
          </a:p>
        </p:txBody>
      </p:sp>
      <p:pic>
        <p:nvPicPr>
          <p:cNvPr id="5" name="Picture 4" descr="GEMeatball&amp;Ta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black">
          <a:xfrm>
            <a:off x="319088" y="6088063"/>
            <a:ext cx="1608138" cy="49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3377477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958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280988"/>
            <a:ext cx="8459788" cy="998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57958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1727200"/>
            <a:ext cx="8459788" cy="4237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667" r:id="rId3"/>
    <p:sldLayoutId id="2147483668" r:id="rId4"/>
    <p:sldLayoutId id="2147483669" r:id="rId5"/>
    <p:sldLayoutId id="2147483670" r:id="rId6"/>
    <p:sldLayoutId id="2147483671" r:id="rId7"/>
    <p:sldLayoutId id="2147483672" r:id="rId8"/>
    <p:sldLayoutId id="2147483673" r:id="rId9"/>
    <p:sldLayoutId id="2147483674" r:id="rId10"/>
    <p:sldLayoutId id="2147483675" r:id="rId11"/>
    <p:sldLayoutId id="2147483676" r:id="rId12"/>
    <p:sldLayoutId id="2147483677" r:id="rId13"/>
    <p:sldLayoutId id="2147483678" r:id="rId14"/>
    <p:sldLayoutId id="2147483680" r:id="rId15"/>
  </p:sldLayoutIdLst>
  <p:timing>
    <p:tnLst>
      <p:par>
        <p:cTn id="1" dur="indefinite" restart="never" nodeType="tmRoot"/>
      </p:par>
    </p:tnLst>
  </p:timing>
  <p:hf sldNum="0" hdr="0" dt="0"/>
  <p:txStyles>
    <p:titleStyle>
      <a:lvl1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rgbClr val="1E4191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rgbClr val="1E4191"/>
          </a:solidFill>
          <a:latin typeface="GE Inspira Pitch" pitchFamily="34" charset="0"/>
        </a:defRPr>
      </a:lvl2pPr>
      <a:lvl3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rgbClr val="1E4191"/>
          </a:solidFill>
          <a:latin typeface="GE Inspira Pitch" pitchFamily="34" charset="0"/>
        </a:defRPr>
      </a:lvl3pPr>
      <a:lvl4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rgbClr val="1E4191"/>
          </a:solidFill>
          <a:latin typeface="GE Inspira Pitch" pitchFamily="34" charset="0"/>
        </a:defRPr>
      </a:lvl4pPr>
      <a:lvl5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rgbClr val="1E4191"/>
          </a:solidFill>
          <a:latin typeface="GE Inspira Pitch" pitchFamily="34" charset="0"/>
        </a:defRPr>
      </a:lvl5pPr>
      <a:lvl6pPr marL="4572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rgbClr val="1E4191"/>
          </a:solidFill>
          <a:latin typeface="GE Inspira Pitch" pitchFamily="34" charset="0"/>
        </a:defRPr>
      </a:lvl6pPr>
      <a:lvl7pPr marL="9144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rgbClr val="1E4191"/>
          </a:solidFill>
          <a:latin typeface="GE Inspira Pitch" pitchFamily="34" charset="0"/>
        </a:defRPr>
      </a:lvl7pPr>
      <a:lvl8pPr marL="13716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rgbClr val="1E4191"/>
          </a:solidFill>
          <a:latin typeface="GE Inspira Pitch" pitchFamily="34" charset="0"/>
        </a:defRPr>
      </a:lvl8pPr>
      <a:lvl9pPr marL="1828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rgbClr val="1E4191"/>
          </a:solidFill>
          <a:latin typeface="GE Inspira Pitch" pitchFamily="34" charset="0"/>
        </a:defRPr>
      </a:lvl9pPr>
    </p:titleStyle>
    <p:bodyStyle>
      <a:lvl1pPr algn="l" rtl="0" eaLnBrk="1" fontAlgn="base" hangingPunct="1">
        <a:lnSpc>
          <a:spcPct val="90000"/>
        </a:lnSpc>
        <a:spcBef>
          <a:spcPct val="50000"/>
        </a:spcBef>
        <a:spcAft>
          <a:spcPct val="0"/>
        </a:spcAft>
        <a:buClr>
          <a:srgbClr val="004880"/>
        </a:buClr>
        <a:defRPr sz="3200">
          <a:solidFill>
            <a:srgbClr val="1E4191"/>
          </a:solidFill>
          <a:latin typeface="+mn-lt"/>
          <a:ea typeface="+mn-ea"/>
          <a:cs typeface="+mn-cs"/>
        </a:defRPr>
      </a:lvl1pPr>
      <a:lvl2pPr marL="341313" indent="-339725" algn="l" rtl="0" eaLnBrk="1" fontAlgn="base" hangingPunct="1">
        <a:lnSpc>
          <a:spcPct val="90000"/>
        </a:lnSpc>
        <a:spcBef>
          <a:spcPct val="30000"/>
        </a:spcBef>
        <a:spcAft>
          <a:spcPct val="0"/>
        </a:spcAft>
        <a:buClr>
          <a:srgbClr val="004880"/>
        </a:buClr>
        <a:buFont typeface="GE Inspira Pitch" pitchFamily="34" charset="0"/>
        <a:buChar char="•"/>
        <a:defRPr sz="3200">
          <a:solidFill>
            <a:srgbClr val="1E4191"/>
          </a:solidFill>
          <a:latin typeface="+mn-lt"/>
        </a:defRPr>
      </a:lvl2pPr>
      <a:lvl3pPr marL="744538" indent="-288925" algn="l" rtl="0" eaLnBrk="1" fontAlgn="base" hangingPunct="1">
        <a:lnSpc>
          <a:spcPct val="90000"/>
        </a:lnSpc>
        <a:spcBef>
          <a:spcPct val="20000"/>
        </a:spcBef>
        <a:spcAft>
          <a:spcPct val="0"/>
        </a:spcAft>
        <a:buClr>
          <a:srgbClr val="004880"/>
        </a:buClr>
        <a:buChar char="–"/>
        <a:defRPr sz="3200">
          <a:solidFill>
            <a:srgbClr val="1E4191"/>
          </a:solidFill>
          <a:latin typeface="+mn-lt"/>
        </a:defRPr>
      </a:lvl3pPr>
      <a:lvl4pPr marL="1146175" indent="-287338" algn="l" rtl="0" eaLnBrk="1" fontAlgn="base" hangingPunct="1">
        <a:lnSpc>
          <a:spcPct val="90000"/>
        </a:lnSpc>
        <a:spcBef>
          <a:spcPct val="10000"/>
        </a:spcBef>
        <a:spcAft>
          <a:spcPct val="0"/>
        </a:spcAft>
        <a:buClr>
          <a:srgbClr val="004880"/>
        </a:buClr>
        <a:buChar char="–"/>
        <a:defRPr sz="3200">
          <a:solidFill>
            <a:srgbClr val="1E4191"/>
          </a:solidFill>
          <a:latin typeface="+mn-lt"/>
        </a:defRPr>
      </a:lvl4pPr>
      <a:lvl5pPr marL="1546225" indent="-285750" algn="l" rtl="0" eaLnBrk="1" fontAlgn="base" hangingPunct="1">
        <a:lnSpc>
          <a:spcPct val="90000"/>
        </a:lnSpc>
        <a:spcBef>
          <a:spcPts val="240"/>
        </a:spcBef>
        <a:spcAft>
          <a:spcPct val="0"/>
        </a:spcAft>
        <a:buClr>
          <a:srgbClr val="004880"/>
        </a:buClr>
        <a:buChar char="–"/>
        <a:defRPr sz="3200">
          <a:solidFill>
            <a:srgbClr val="1E4191"/>
          </a:solidFill>
          <a:latin typeface="+mn-lt"/>
        </a:defRPr>
      </a:lvl5pPr>
      <a:lvl6pPr marL="2003425" indent="-28575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buClr>
          <a:srgbClr val="004880"/>
        </a:buClr>
        <a:buChar char="–"/>
        <a:defRPr sz="3200">
          <a:solidFill>
            <a:srgbClr val="1E4191"/>
          </a:solidFill>
          <a:latin typeface="+mn-lt"/>
        </a:defRPr>
      </a:lvl6pPr>
      <a:lvl7pPr marL="2460625" indent="-28575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buClr>
          <a:srgbClr val="004880"/>
        </a:buClr>
        <a:buChar char="–"/>
        <a:defRPr sz="3200">
          <a:solidFill>
            <a:srgbClr val="1E4191"/>
          </a:solidFill>
          <a:latin typeface="+mn-lt"/>
        </a:defRPr>
      </a:lvl7pPr>
      <a:lvl8pPr marL="2917825" indent="-28575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buClr>
          <a:srgbClr val="004880"/>
        </a:buClr>
        <a:buChar char="–"/>
        <a:defRPr sz="3200">
          <a:solidFill>
            <a:srgbClr val="1E4191"/>
          </a:solidFill>
          <a:latin typeface="+mn-lt"/>
        </a:defRPr>
      </a:lvl8pPr>
      <a:lvl9pPr marL="3375025" indent="-28575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buClr>
          <a:srgbClr val="004880"/>
        </a:buClr>
        <a:buChar char="–"/>
        <a:defRPr sz="3200">
          <a:solidFill>
            <a:srgbClr val="1E419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6243" y="0"/>
            <a:ext cx="8459788" cy="590882"/>
          </a:xfrm>
        </p:spPr>
        <p:txBody>
          <a:bodyPr/>
          <a:lstStyle/>
          <a:p>
            <a:r>
              <a:rPr lang="en-US" sz="3600" dirty="0" smtClean="0"/>
              <a:t>Vav Batch processing Sequence Diagram</a:t>
            </a:r>
            <a:endParaRPr lang="en-US" sz="3600" dirty="0"/>
          </a:p>
        </p:txBody>
      </p:sp>
      <p:cxnSp>
        <p:nvCxnSpPr>
          <p:cNvPr id="30" name="Straight Connector 29"/>
          <p:cNvCxnSpPr/>
          <p:nvPr/>
        </p:nvCxnSpPr>
        <p:spPr>
          <a:xfrm>
            <a:off x="606399" y="1453801"/>
            <a:ext cx="0" cy="451106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Rectangle 30"/>
          <p:cNvSpPr/>
          <p:nvPr/>
        </p:nvSpPr>
        <p:spPr>
          <a:xfrm>
            <a:off x="192072" y="1024270"/>
            <a:ext cx="849919" cy="4572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smtClean="0">
                <a:solidFill>
                  <a:schemeClr val="tx1"/>
                </a:solidFill>
              </a:rPr>
              <a:t>App</a:t>
            </a:r>
            <a:endParaRPr lang="en-US" sz="1400" b="1" dirty="0">
              <a:solidFill>
                <a:schemeClr val="tx1"/>
              </a:solidFill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1545018" y="1015007"/>
            <a:ext cx="1347038" cy="4572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smtClean="0">
                <a:solidFill>
                  <a:schemeClr val="tx1"/>
                </a:solidFill>
              </a:rPr>
              <a:t>VavBatchMgr</a:t>
            </a:r>
            <a:endParaRPr lang="en-US" sz="1400" b="1" dirty="0">
              <a:solidFill>
                <a:schemeClr val="tx1"/>
              </a:solidFill>
            </a:endParaRPr>
          </a:p>
        </p:txBody>
      </p:sp>
      <p:sp>
        <p:nvSpPr>
          <p:cNvPr id="43" name="Rectangle 42"/>
          <p:cNvSpPr/>
          <p:nvPr/>
        </p:nvSpPr>
        <p:spPr>
          <a:xfrm>
            <a:off x="8021523" y="996601"/>
            <a:ext cx="1048393" cy="4572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smtClean="0">
                <a:solidFill>
                  <a:schemeClr val="tx1"/>
                </a:solidFill>
              </a:rPr>
              <a:t>DMSystem</a:t>
            </a:r>
            <a:endParaRPr lang="en-US" sz="1400" b="1" dirty="0">
              <a:solidFill>
                <a:schemeClr val="tx1"/>
              </a:solidFill>
            </a:endParaRPr>
          </a:p>
        </p:txBody>
      </p:sp>
      <p:cxnSp>
        <p:nvCxnSpPr>
          <p:cNvPr id="44" name="Straight Arrow Connector 43"/>
          <p:cNvCxnSpPr/>
          <p:nvPr/>
        </p:nvCxnSpPr>
        <p:spPr>
          <a:xfrm>
            <a:off x="617031" y="1762910"/>
            <a:ext cx="1620165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Box 44"/>
          <p:cNvSpPr txBox="1"/>
          <p:nvPr/>
        </p:nvSpPr>
        <p:spPr>
          <a:xfrm>
            <a:off x="833040" y="1552380"/>
            <a:ext cx="118814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Create batch manager</a:t>
            </a:r>
            <a:endParaRPr lang="en-US" sz="800" dirty="0"/>
          </a:p>
        </p:txBody>
      </p:sp>
      <p:cxnSp>
        <p:nvCxnSpPr>
          <p:cNvPr id="55" name="Straight Arrow Connector 54"/>
          <p:cNvCxnSpPr/>
          <p:nvPr/>
        </p:nvCxnSpPr>
        <p:spPr>
          <a:xfrm>
            <a:off x="617031" y="2300742"/>
            <a:ext cx="1620165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TextBox 55"/>
          <p:cNvSpPr txBox="1"/>
          <p:nvPr/>
        </p:nvSpPr>
        <p:spPr>
          <a:xfrm>
            <a:off x="344201" y="1977785"/>
            <a:ext cx="22204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addJobs (batchFiles[], outputSeriesUID[], auto,</a:t>
            </a:r>
          </a:p>
          <a:p>
            <a:r>
              <a:rPr lang="en-US" sz="800" dirty="0" smtClean="0"/>
              <a:t>inputSeriesUID, startIm#, endImg#)</a:t>
            </a:r>
            <a:endParaRPr lang="en-US" sz="800" dirty="0"/>
          </a:p>
        </p:txBody>
      </p:sp>
      <p:sp>
        <p:nvSpPr>
          <p:cNvPr id="57" name="Curved Left Arrow 56"/>
          <p:cNvSpPr/>
          <p:nvPr/>
        </p:nvSpPr>
        <p:spPr>
          <a:xfrm>
            <a:off x="3782588" y="2963618"/>
            <a:ext cx="276104" cy="318977"/>
          </a:xfrm>
          <a:prstGeom prst="curvedLeft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4105580" y="2943581"/>
            <a:ext cx="1109599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Input data validation</a:t>
            </a:r>
            <a:endParaRPr lang="en-US" sz="800" dirty="0"/>
          </a:p>
        </p:txBody>
      </p:sp>
      <p:cxnSp>
        <p:nvCxnSpPr>
          <p:cNvPr id="66" name="Straight Arrow Connector 65"/>
          <p:cNvCxnSpPr/>
          <p:nvPr/>
        </p:nvCxnSpPr>
        <p:spPr>
          <a:xfrm>
            <a:off x="2213220" y="3229430"/>
            <a:ext cx="1574684" cy="0"/>
          </a:xfrm>
          <a:prstGeom prst="straightConnector1">
            <a:avLst/>
          </a:prstGeom>
          <a:ln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TextBox 71"/>
          <p:cNvSpPr txBox="1"/>
          <p:nvPr/>
        </p:nvSpPr>
        <p:spPr>
          <a:xfrm>
            <a:off x="2262159" y="2365990"/>
            <a:ext cx="134203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Create a VavBatchSession</a:t>
            </a:r>
            <a:endParaRPr lang="en-US" sz="800" dirty="0"/>
          </a:p>
        </p:txBody>
      </p:sp>
      <p:sp>
        <p:nvSpPr>
          <p:cNvPr id="73" name="Rectangle 72"/>
          <p:cNvSpPr/>
          <p:nvPr/>
        </p:nvSpPr>
        <p:spPr>
          <a:xfrm>
            <a:off x="3085704" y="1966861"/>
            <a:ext cx="1370403" cy="349478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b="1" dirty="0" smtClean="0">
                <a:solidFill>
                  <a:schemeClr val="tx1"/>
                </a:solidFill>
              </a:rPr>
              <a:t>VavBatchSession</a:t>
            </a:r>
            <a:endParaRPr lang="en-US" sz="1100" b="1" dirty="0">
              <a:solidFill>
                <a:schemeClr val="tx1"/>
              </a:solidFill>
            </a:endParaRPr>
          </a:p>
        </p:txBody>
      </p:sp>
      <p:cxnSp>
        <p:nvCxnSpPr>
          <p:cNvPr id="78" name="Straight Connector 77"/>
          <p:cNvCxnSpPr>
            <a:stCxn id="73" idx="2"/>
          </p:cNvCxnSpPr>
          <p:nvPr/>
        </p:nvCxnSpPr>
        <p:spPr>
          <a:xfrm>
            <a:off x="3770906" y="2316339"/>
            <a:ext cx="0" cy="367194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Straight Arrow Connector 80"/>
          <p:cNvCxnSpPr/>
          <p:nvPr/>
        </p:nvCxnSpPr>
        <p:spPr>
          <a:xfrm>
            <a:off x="2218537" y="1874131"/>
            <a:ext cx="4696635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3" name="TextBox 82"/>
          <p:cNvSpPr txBox="1"/>
          <p:nvPr/>
        </p:nvSpPr>
        <p:spPr>
          <a:xfrm>
            <a:off x="2161457" y="2704530"/>
            <a:ext cx="180690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setInputVolume (SeriesUID, </a:t>
            </a:r>
            <a:r>
              <a:rPr lang="en-US" sz="800" dirty="0" err="1" smtClean="0"/>
              <a:t>Ims</a:t>
            </a:r>
            <a:r>
              <a:rPr lang="en-US" sz="800" dirty="0" smtClean="0"/>
              <a:t>, ImE)</a:t>
            </a:r>
            <a:endParaRPr lang="en-US" sz="800" dirty="0"/>
          </a:p>
        </p:txBody>
      </p:sp>
      <p:cxnSp>
        <p:nvCxnSpPr>
          <p:cNvPr id="84" name="Straight Arrow Connector 83"/>
          <p:cNvCxnSpPr/>
          <p:nvPr/>
        </p:nvCxnSpPr>
        <p:spPr>
          <a:xfrm>
            <a:off x="2206855" y="2598800"/>
            <a:ext cx="1564051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Straight Arrow Connector 86"/>
          <p:cNvCxnSpPr/>
          <p:nvPr/>
        </p:nvCxnSpPr>
        <p:spPr>
          <a:xfrm>
            <a:off x="2218537" y="2945162"/>
            <a:ext cx="1564051" cy="0"/>
          </a:xfrm>
          <a:prstGeom prst="straightConnector1">
            <a:avLst/>
          </a:prstGeom>
          <a:ln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8" name="TextBox 87"/>
          <p:cNvSpPr txBox="1"/>
          <p:nvPr/>
        </p:nvSpPr>
        <p:spPr>
          <a:xfrm>
            <a:off x="2472422" y="3013986"/>
            <a:ext cx="112883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Throw error, if invalid</a:t>
            </a:r>
            <a:endParaRPr lang="en-US" sz="800" dirty="0"/>
          </a:p>
        </p:txBody>
      </p:sp>
      <p:cxnSp>
        <p:nvCxnSpPr>
          <p:cNvPr id="94" name="Straight Arrow Connector 93"/>
          <p:cNvCxnSpPr/>
          <p:nvPr/>
        </p:nvCxnSpPr>
        <p:spPr>
          <a:xfrm>
            <a:off x="3770905" y="5163326"/>
            <a:ext cx="4774815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Straight Connector 95"/>
          <p:cNvCxnSpPr>
            <a:stCxn id="43" idx="2"/>
          </p:cNvCxnSpPr>
          <p:nvPr/>
        </p:nvCxnSpPr>
        <p:spPr>
          <a:xfrm>
            <a:off x="8545720" y="1453801"/>
            <a:ext cx="0" cy="462875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7" name="TextBox 96"/>
          <p:cNvSpPr txBox="1"/>
          <p:nvPr/>
        </p:nvSpPr>
        <p:spPr>
          <a:xfrm>
            <a:off x="5617756" y="4906879"/>
            <a:ext cx="998991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reserveSpace(size)</a:t>
            </a:r>
            <a:endParaRPr lang="en-US" sz="800" dirty="0"/>
          </a:p>
        </p:txBody>
      </p:sp>
      <p:sp>
        <p:nvSpPr>
          <p:cNvPr id="122" name="Curved Left Arrow 121"/>
          <p:cNvSpPr/>
          <p:nvPr/>
        </p:nvSpPr>
        <p:spPr>
          <a:xfrm>
            <a:off x="3782588" y="5317953"/>
            <a:ext cx="276104" cy="318977"/>
          </a:xfrm>
          <a:prstGeom prst="curvedLeft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23" name="TextBox 122"/>
          <p:cNvSpPr txBox="1"/>
          <p:nvPr/>
        </p:nvSpPr>
        <p:spPr>
          <a:xfrm>
            <a:off x="4079241" y="5328432"/>
            <a:ext cx="75373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Load volume</a:t>
            </a:r>
            <a:endParaRPr lang="en-US" sz="800" dirty="0"/>
          </a:p>
        </p:txBody>
      </p:sp>
      <p:sp>
        <p:nvSpPr>
          <p:cNvPr id="59" name="Curved Left Arrow 58"/>
          <p:cNvSpPr/>
          <p:nvPr/>
        </p:nvSpPr>
        <p:spPr>
          <a:xfrm>
            <a:off x="3778228" y="3559047"/>
            <a:ext cx="276104" cy="318977"/>
          </a:xfrm>
          <a:prstGeom prst="curvedLeft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3974232" y="3403137"/>
            <a:ext cx="124681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/>
              <a:t>Load batch models and create batch jobs</a:t>
            </a:r>
            <a:endParaRPr lang="en-US" sz="800" dirty="0"/>
          </a:p>
        </p:txBody>
      </p:sp>
      <p:sp>
        <p:nvSpPr>
          <p:cNvPr id="68" name="Rectangle 67"/>
          <p:cNvSpPr/>
          <p:nvPr/>
        </p:nvSpPr>
        <p:spPr>
          <a:xfrm>
            <a:off x="6180080" y="996601"/>
            <a:ext cx="1470185" cy="4572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chemeClr val="tx1"/>
                </a:solidFill>
              </a:rPr>
              <a:t>BatchParallelTaskManager</a:t>
            </a:r>
            <a:endParaRPr lang="en-US" sz="1200" b="1" dirty="0">
              <a:solidFill>
                <a:schemeClr val="tx1"/>
              </a:solidFill>
            </a:endParaRPr>
          </a:p>
        </p:txBody>
      </p:sp>
      <p:cxnSp>
        <p:nvCxnSpPr>
          <p:cNvPr id="13" name="Straight Connector 12"/>
          <p:cNvCxnSpPr>
            <a:stCxn id="68" idx="2"/>
          </p:cNvCxnSpPr>
          <p:nvPr/>
        </p:nvCxnSpPr>
        <p:spPr>
          <a:xfrm>
            <a:off x="6915173" y="1453801"/>
            <a:ext cx="0" cy="473434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>
            <a:stCxn id="42" idx="2"/>
          </p:cNvCxnSpPr>
          <p:nvPr/>
        </p:nvCxnSpPr>
        <p:spPr>
          <a:xfrm>
            <a:off x="2218537" y="1472207"/>
            <a:ext cx="0" cy="449265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1545018" y="574158"/>
            <a:ext cx="0" cy="29771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>
            <a:off x="1545018" y="723014"/>
            <a:ext cx="6105247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/>
        </p:nvCxnSpPr>
        <p:spPr>
          <a:xfrm>
            <a:off x="7650265" y="574158"/>
            <a:ext cx="0" cy="29771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6" name="TextBox 85"/>
          <p:cNvSpPr txBox="1"/>
          <p:nvPr/>
        </p:nvSpPr>
        <p:spPr>
          <a:xfrm>
            <a:off x="3895587" y="615292"/>
            <a:ext cx="1529586" cy="2308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900" b="1" dirty="0" smtClean="0"/>
              <a:t>Core Viewer VAV package</a:t>
            </a:r>
            <a:endParaRPr lang="en-US" sz="900" b="1" dirty="0"/>
          </a:p>
        </p:txBody>
      </p:sp>
      <p:sp>
        <p:nvSpPr>
          <p:cNvPr id="91" name="TextBox 90"/>
          <p:cNvSpPr txBox="1"/>
          <p:nvPr/>
        </p:nvSpPr>
        <p:spPr>
          <a:xfrm>
            <a:off x="3679399" y="1597058"/>
            <a:ext cx="207781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Create parallel task manager (Thread pool)</a:t>
            </a:r>
            <a:endParaRPr lang="en-US" sz="800" dirty="0"/>
          </a:p>
        </p:txBody>
      </p:sp>
      <p:sp>
        <p:nvSpPr>
          <p:cNvPr id="93" name="TextBox 92"/>
          <p:cNvSpPr txBox="1"/>
          <p:nvPr/>
        </p:nvSpPr>
        <p:spPr>
          <a:xfrm>
            <a:off x="2206855" y="3325839"/>
            <a:ext cx="154241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err="1" smtClean="0"/>
              <a:t>addJobs</a:t>
            </a:r>
            <a:r>
              <a:rPr lang="en-US" sz="800" dirty="0" smtClean="0"/>
              <a:t>(</a:t>
            </a:r>
            <a:r>
              <a:rPr lang="en-US" sz="800" dirty="0" err="1" smtClean="0"/>
              <a:t>batchFiles</a:t>
            </a:r>
            <a:r>
              <a:rPr lang="en-US" sz="800" dirty="0" smtClean="0"/>
              <a:t>, </a:t>
            </a:r>
            <a:r>
              <a:rPr lang="en-US" sz="800" dirty="0" err="1" smtClean="0"/>
              <a:t>uids</a:t>
            </a:r>
            <a:r>
              <a:rPr lang="en-US" sz="800" dirty="0" smtClean="0"/>
              <a:t>, auto)</a:t>
            </a:r>
            <a:endParaRPr lang="en-US" sz="800" dirty="0"/>
          </a:p>
        </p:txBody>
      </p:sp>
      <p:cxnSp>
        <p:nvCxnSpPr>
          <p:cNvPr id="95" name="Straight Arrow Connector 94"/>
          <p:cNvCxnSpPr/>
          <p:nvPr/>
        </p:nvCxnSpPr>
        <p:spPr>
          <a:xfrm>
            <a:off x="2232708" y="3554781"/>
            <a:ext cx="1564051" cy="0"/>
          </a:xfrm>
          <a:prstGeom prst="straightConnector1">
            <a:avLst/>
          </a:prstGeom>
          <a:ln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Straight Arrow Connector 97"/>
          <p:cNvCxnSpPr/>
          <p:nvPr/>
        </p:nvCxnSpPr>
        <p:spPr>
          <a:xfrm>
            <a:off x="2206855" y="3820975"/>
            <a:ext cx="1574684" cy="0"/>
          </a:xfrm>
          <a:prstGeom prst="straightConnector1">
            <a:avLst/>
          </a:prstGeom>
          <a:ln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9" name="TextBox 98"/>
          <p:cNvSpPr txBox="1"/>
          <p:nvPr/>
        </p:nvSpPr>
        <p:spPr>
          <a:xfrm>
            <a:off x="2179543" y="3595992"/>
            <a:ext cx="162416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Return </a:t>
            </a:r>
            <a:r>
              <a:rPr lang="en-US" sz="800" dirty="0" err="1" smtClean="0"/>
              <a:t>batchJobs</a:t>
            </a:r>
            <a:r>
              <a:rPr lang="en-US" sz="800" dirty="0" smtClean="0"/>
              <a:t> or throw error</a:t>
            </a:r>
            <a:endParaRPr lang="en-US" sz="800" dirty="0"/>
          </a:p>
        </p:txBody>
      </p:sp>
      <p:cxnSp>
        <p:nvCxnSpPr>
          <p:cNvPr id="100" name="Straight Arrow Connector 99"/>
          <p:cNvCxnSpPr/>
          <p:nvPr/>
        </p:nvCxnSpPr>
        <p:spPr>
          <a:xfrm>
            <a:off x="617031" y="4347073"/>
            <a:ext cx="1620165" cy="0"/>
          </a:xfrm>
          <a:prstGeom prst="straightConnector1">
            <a:avLst/>
          </a:prstGeom>
          <a:ln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2" name="TextBox 101"/>
          <p:cNvSpPr txBox="1"/>
          <p:nvPr/>
        </p:nvSpPr>
        <p:spPr>
          <a:xfrm>
            <a:off x="833040" y="4136543"/>
            <a:ext cx="97013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Return </a:t>
            </a:r>
            <a:r>
              <a:rPr lang="en-US" sz="800" dirty="0" err="1" smtClean="0"/>
              <a:t>batchJobs</a:t>
            </a:r>
            <a:endParaRPr lang="en-US" sz="800" dirty="0"/>
          </a:p>
        </p:txBody>
      </p:sp>
      <p:sp>
        <p:nvSpPr>
          <p:cNvPr id="107" name="Curved Left Arrow 106"/>
          <p:cNvSpPr/>
          <p:nvPr/>
        </p:nvSpPr>
        <p:spPr>
          <a:xfrm>
            <a:off x="2232240" y="3919087"/>
            <a:ext cx="276104" cy="318977"/>
          </a:xfrm>
          <a:prstGeom prst="curvedLeft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11" name="TextBox 110"/>
          <p:cNvSpPr txBox="1"/>
          <p:nvPr/>
        </p:nvSpPr>
        <p:spPr>
          <a:xfrm>
            <a:off x="2508344" y="3920791"/>
            <a:ext cx="112883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Add session to queue</a:t>
            </a:r>
            <a:endParaRPr lang="en-US" sz="800" dirty="0"/>
          </a:p>
        </p:txBody>
      </p:sp>
      <p:cxnSp>
        <p:nvCxnSpPr>
          <p:cNvPr id="113" name="Straight Arrow Connector 112"/>
          <p:cNvCxnSpPr/>
          <p:nvPr/>
        </p:nvCxnSpPr>
        <p:spPr>
          <a:xfrm>
            <a:off x="588834" y="4695415"/>
            <a:ext cx="1620165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5" name="TextBox 114"/>
          <p:cNvSpPr txBox="1"/>
          <p:nvPr/>
        </p:nvSpPr>
        <p:spPr>
          <a:xfrm>
            <a:off x="804843" y="4484885"/>
            <a:ext cx="880369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err="1" smtClean="0"/>
              <a:t>startProcessing</a:t>
            </a:r>
            <a:endParaRPr lang="en-US" sz="800" dirty="0"/>
          </a:p>
        </p:txBody>
      </p:sp>
      <p:cxnSp>
        <p:nvCxnSpPr>
          <p:cNvPr id="116" name="Straight Arrow Connector 115"/>
          <p:cNvCxnSpPr/>
          <p:nvPr/>
        </p:nvCxnSpPr>
        <p:spPr>
          <a:xfrm>
            <a:off x="2208999" y="5080015"/>
            <a:ext cx="158776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7" name="TextBox 116"/>
          <p:cNvSpPr txBox="1"/>
          <p:nvPr/>
        </p:nvSpPr>
        <p:spPr>
          <a:xfrm>
            <a:off x="2425008" y="4869485"/>
            <a:ext cx="128432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Start  (parallel task mgr)</a:t>
            </a:r>
            <a:endParaRPr lang="en-US" sz="800" dirty="0"/>
          </a:p>
        </p:txBody>
      </p:sp>
      <p:sp>
        <p:nvSpPr>
          <p:cNvPr id="120" name="Curved Left Arrow 119"/>
          <p:cNvSpPr/>
          <p:nvPr/>
        </p:nvSpPr>
        <p:spPr>
          <a:xfrm>
            <a:off x="2213220" y="4700499"/>
            <a:ext cx="276104" cy="318977"/>
          </a:xfrm>
          <a:prstGeom prst="curvedLeft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21" name="TextBox 120"/>
          <p:cNvSpPr txBox="1"/>
          <p:nvPr/>
        </p:nvSpPr>
        <p:spPr>
          <a:xfrm>
            <a:off x="2340640" y="4579610"/>
            <a:ext cx="160011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Get first session from the queue</a:t>
            </a:r>
            <a:endParaRPr lang="en-US" sz="800" dirty="0"/>
          </a:p>
        </p:txBody>
      </p:sp>
      <p:cxnSp>
        <p:nvCxnSpPr>
          <p:cNvPr id="124" name="Straight Arrow Connector 123"/>
          <p:cNvCxnSpPr/>
          <p:nvPr/>
        </p:nvCxnSpPr>
        <p:spPr>
          <a:xfrm>
            <a:off x="2179543" y="5796197"/>
            <a:ext cx="1620165" cy="0"/>
          </a:xfrm>
          <a:prstGeom prst="straightConnector1">
            <a:avLst/>
          </a:prstGeom>
          <a:ln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9" name="TextBox 128"/>
          <p:cNvSpPr txBox="1"/>
          <p:nvPr/>
        </p:nvSpPr>
        <p:spPr>
          <a:xfrm>
            <a:off x="2508344" y="5529208"/>
            <a:ext cx="107914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Fire Session started </a:t>
            </a:r>
            <a:endParaRPr lang="en-US" sz="800" dirty="0"/>
          </a:p>
        </p:txBody>
      </p:sp>
    </p:spTree>
    <p:extLst>
      <p:ext uri="{BB962C8B-B14F-4D97-AF65-F5344CB8AC3E}">
        <p14:creationId xmlns:p14="http://schemas.microsoft.com/office/powerpoint/2010/main" val="2243332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6243" y="0"/>
            <a:ext cx="8459788" cy="590882"/>
          </a:xfrm>
        </p:spPr>
        <p:txBody>
          <a:bodyPr/>
          <a:lstStyle/>
          <a:p>
            <a:r>
              <a:rPr lang="en-US" sz="3200" dirty="0" smtClean="0"/>
              <a:t>Vav Batch processing Sequence Diagram contd.</a:t>
            </a:r>
            <a:endParaRPr lang="en-US" sz="3200" dirty="0"/>
          </a:p>
        </p:txBody>
      </p:sp>
      <p:cxnSp>
        <p:nvCxnSpPr>
          <p:cNvPr id="30" name="Straight Connector 29"/>
          <p:cNvCxnSpPr/>
          <p:nvPr/>
        </p:nvCxnSpPr>
        <p:spPr>
          <a:xfrm>
            <a:off x="606399" y="1453801"/>
            <a:ext cx="0" cy="451106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Rectangle 30"/>
          <p:cNvSpPr/>
          <p:nvPr/>
        </p:nvSpPr>
        <p:spPr>
          <a:xfrm>
            <a:off x="192072" y="1024270"/>
            <a:ext cx="849919" cy="4572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smtClean="0">
                <a:solidFill>
                  <a:schemeClr val="tx1"/>
                </a:solidFill>
              </a:rPr>
              <a:t>App</a:t>
            </a:r>
            <a:endParaRPr lang="en-US" sz="1400" b="1" dirty="0">
              <a:solidFill>
                <a:schemeClr val="tx1"/>
              </a:solidFill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1545018" y="1015007"/>
            <a:ext cx="1347038" cy="4572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smtClean="0">
                <a:solidFill>
                  <a:schemeClr val="tx1"/>
                </a:solidFill>
              </a:rPr>
              <a:t>VavBatchMgr</a:t>
            </a:r>
            <a:endParaRPr lang="en-US" sz="1400" b="1" dirty="0">
              <a:solidFill>
                <a:schemeClr val="tx1"/>
              </a:solidFill>
            </a:endParaRPr>
          </a:p>
        </p:txBody>
      </p:sp>
      <p:sp>
        <p:nvSpPr>
          <p:cNvPr id="43" name="Rectangle 42"/>
          <p:cNvSpPr/>
          <p:nvPr/>
        </p:nvSpPr>
        <p:spPr>
          <a:xfrm>
            <a:off x="8021523" y="996601"/>
            <a:ext cx="1048393" cy="4572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smtClean="0">
                <a:solidFill>
                  <a:schemeClr val="tx1"/>
                </a:solidFill>
              </a:rPr>
              <a:t>DMSystem</a:t>
            </a:r>
            <a:endParaRPr lang="en-US" sz="1400" b="1" dirty="0">
              <a:solidFill>
                <a:schemeClr val="tx1"/>
              </a:solidFill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4241939" y="2740294"/>
            <a:ext cx="70724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Submit task</a:t>
            </a:r>
            <a:endParaRPr lang="en-US" sz="800" dirty="0"/>
          </a:p>
        </p:txBody>
      </p:sp>
      <p:sp>
        <p:nvSpPr>
          <p:cNvPr id="64" name="Rectangle 63"/>
          <p:cNvSpPr/>
          <p:nvPr/>
        </p:nvSpPr>
        <p:spPr>
          <a:xfrm>
            <a:off x="4936363" y="1932213"/>
            <a:ext cx="1362785" cy="4572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b="1" dirty="0" smtClean="0">
                <a:solidFill>
                  <a:schemeClr val="tx1"/>
                </a:solidFill>
              </a:rPr>
              <a:t>BatchTask (VavBatchEngine)</a:t>
            </a:r>
            <a:endParaRPr lang="en-US" sz="1100" b="1" dirty="0">
              <a:solidFill>
                <a:schemeClr val="tx1"/>
              </a:solidFill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3724738" y="2478336"/>
            <a:ext cx="233108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Create batch task [batch job, volume, auto edge)</a:t>
            </a:r>
            <a:endParaRPr lang="en-US" sz="800" dirty="0"/>
          </a:p>
        </p:txBody>
      </p:sp>
      <p:sp>
        <p:nvSpPr>
          <p:cNvPr id="73" name="Rectangle 72"/>
          <p:cNvSpPr/>
          <p:nvPr/>
        </p:nvSpPr>
        <p:spPr>
          <a:xfrm>
            <a:off x="3085704" y="1617221"/>
            <a:ext cx="1370403" cy="349478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b="1" dirty="0" smtClean="0">
                <a:solidFill>
                  <a:schemeClr val="tx1"/>
                </a:solidFill>
              </a:rPr>
              <a:t>VavBatchSession</a:t>
            </a:r>
            <a:endParaRPr lang="en-US" sz="1100" b="1" dirty="0">
              <a:solidFill>
                <a:schemeClr val="tx1"/>
              </a:solidFill>
            </a:endParaRPr>
          </a:p>
        </p:txBody>
      </p:sp>
      <p:cxnSp>
        <p:nvCxnSpPr>
          <p:cNvPr id="78" name="Straight Connector 77"/>
          <p:cNvCxnSpPr>
            <a:stCxn id="73" idx="2"/>
          </p:cNvCxnSpPr>
          <p:nvPr/>
        </p:nvCxnSpPr>
        <p:spPr>
          <a:xfrm flipH="1">
            <a:off x="3770905" y="1966699"/>
            <a:ext cx="1" cy="463118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Arrow Connector 83"/>
          <p:cNvCxnSpPr/>
          <p:nvPr/>
        </p:nvCxnSpPr>
        <p:spPr>
          <a:xfrm>
            <a:off x="3748402" y="2675903"/>
            <a:ext cx="1869354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Straight Arrow Connector 86"/>
          <p:cNvCxnSpPr/>
          <p:nvPr/>
        </p:nvCxnSpPr>
        <p:spPr>
          <a:xfrm flipV="1">
            <a:off x="3787904" y="2955738"/>
            <a:ext cx="3127268" cy="1"/>
          </a:xfrm>
          <a:prstGeom prst="straightConnector1">
            <a:avLst/>
          </a:prstGeom>
          <a:ln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Straight Connector 95"/>
          <p:cNvCxnSpPr>
            <a:stCxn id="43" idx="2"/>
          </p:cNvCxnSpPr>
          <p:nvPr/>
        </p:nvCxnSpPr>
        <p:spPr>
          <a:xfrm>
            <a:off x="8545720" y="1453801"/>
            <a:ext cx="0" cy="462875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4" name="Straight Connector 113"/>
          <p:cNvCxnSpPr>
            <a:stCxn id="64" idx="2"/>
          </p:cNvCxnSpPr>
          <p:nvPr/>
        </p:nvCxnSpPr>
        <p:spPr>
          <a:xfrm flipH="1">
            <a:off x="5612414" y="2389413"/>
            <a:ext cx="5342" cy="369314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2" name="Curved Left Arrow 121"/>
          <p:cNvSpPr/>
          <p:nvPr/>
        </p:nvSpPr>
        <p:spPr>
          <a:xfrm>
            <a:off x="3782588" y="2126394"/>
            <a:ext cx="276104" cy="318977"/>
          </a:xfrm>
          <a:prstGeom prst="curvedLeft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23" name="TextBox 122"/>
          <p:cNvSpPr txBox="1"/>
          <p:nvPr/>
        </p:nvSpPr>
        <p:spPr>
          <a:xfrm>
            <a:off x="4079241" y="2136873"/>
            <a:ext cx="75373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Load volume</a:t>
            </a:r>
            <a:endParaRPr lang="en-US" sz="800" dirty="0"/>
          </a:p>
        </p:txBody>
      </p:sp>
      <p:sp>
        <p:nvSpPr>
          <p:cNvPr id="59" name="Curved Left Arrow 58"/>
          <p:cNvSpPr/>
          <p:nvPr/>
        </p:nvSpPr>
        <p:spPr>
          <a:xfrm>
            <a:off x="6923461" y="2955738"/>
            <a:ext cx="276104" cy="318977"/>
          </a:xfrm>
          <a:prstGeom prst="curvedLeft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68" name="Rectangle 67"/>
          <p:cNvSpPr/>
          <p:nvPr/>
        </p:nvSpPr>
        <p:spPr>
          <a:xfrm>
            <a:off x="6180080" y="996601"/>
            <a:ext cx="1470185" cy="4572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chemeClr val="tx1"/>
                </a:solidFill>
              </a:rPr>
              <a:t>BatchParallelTaskManager</a:t>
            </a:r>
            <a:endParaRPr lang="en-US" sz="1200" b="1" dirty="0">
              <a:solidFill>
                <a:schemeClr val="tx1"/>
              </a:solidFill>
            </a:endParaRPr>
          </a:p>
        </p:txBody>
      </p:sp>
      <p:cxnSp>
        <p:nvCxnSpPr>
          <p:cNvPr id="13" name="Straight Connector 12"/>
          <p:cNvCxnSpPr>
            <a:stCxn id="68" idx="2"/>
          </p:cNvCxnSpPr>
          <p:nvPr/>
        </p:nvCxnSpPr>
        <p:spPr>
          <a:xfrm>
            <a:off x="6915173" y="1453801"/>
            <a:ext cx="0" cy="473434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>
            <a:stCxn id="42" idx="2"/>
          </p:cNvCxnSpPr>
          <p:nvPr/>
        </p:nvCxnSpPr>
        <p:spPr>
          <a:xfrm>
            <a:off x="2218537" y="1472207"/>
            <a:ext cx="0" cy="526883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1545018" y="574158"/>
            <a:ext cx="0" cy="29771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>
            <a:off x="1545018" y="723014"/>
            <a:ext cx="6105247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/>
        </p:nvCxnSpPr>
        <p:spPr>
          <a:xfrm>
            <a:off x="7650265" y="574158"/>
            <a:ext cx="0" cy="29771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6" name="TextBox 85"/>
          <p:cNvSpPr txBox="1"/>
          <p:nvPr/>
        </p:nvSpPr>
        <p:spPr>
          <a:xfrm>
            <a:off x="3895587" y="615292"/>
            <a:ext cx="1529586" cy="2308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900" b="1" dirty="0" smtClean="0"/>
              <a:t>Core Viewer VAV package</a:t>
            </a:r>
            <a:endParaRPr lang="en-US" sz="900" b="1" dirty="0"/>
          </a:p>
        </p:txBody>
      </p:sp>
      <p:cxnSp>
        <p:nvCxnSpPr>
          <p:cNvPr id="98" name="Straight Arrow Connector 97"/>
          <p:cNvCxnSpPr/>
          <p:nvPr/>
        </p:nvCxnSpPr>
        <p:spPr>
          <a:xfrm>
            <a:off x="5617756" y="3426815"/>
            <a:ext cx="1297417" cy="0"/>
          </a:xfrm>
          <a:prstGeom prst="straightConnector1">
            <a:avLst/>
          </a:prstGeom>
          <a:ln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1" name="TextBox 110"/>
          <p:cNvSpPr txBox="1"/>
          <p:nvPr/>
        </p:nvSpPr>
        <p:spPr>
          <a:xfrm>
            <a:off x="6117251" y="3207830"/>
            <a:ext cx="33855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run</a:t>
            </a:r>
            <a:endParaRPr lang="en-US" sz="800" dirty="0"/>
          </a:p>
        </p:txBody>
      </p:sp>
      <p:sp>
        <p:nvSpPr>
          <p:cNvPr id="61" name="TextBox 60"/>
          <p:cNvSpPr txBox="1"/>
          <p:nvPr/>
        </p:nvSpPr>
        <p:spPr>
          <a:xfrm>
            <a:off x="7186246" y="2750187"/>
            <a:ext cx="135947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/>
              <a:t>Add task to queue and schedule for execution on the next available thread from the thread pool</a:t>
            </a:r>
            <a:endParaRPr lang="en-US" sz="800" dirty="0"/>
          </a:p>
        </p:txBody>
      </p:sp>
      <p:sp>
        <p:nvSpPr>
          <p:cNvPr id="62" name="Curved Left Arrow 61"/>
          <p:cNvSpPr/>
          <p:nvPr/>
        </p:nvSpPr>
        <p:spPr>
          <a:xfrm>
            <a:off x="5617756" y="3521570"/>
            <a:ext cx="276104" cy="318977"/>
          </a:xfrm>
          <a:prstGeom prst="curvedLeft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5897156" y="3475789"/>
            <a:ext cx="98726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/>
              <a:t>Create BatchEngine, set volume and process job</a:t>
            </a:r>
            <a:endParaRPr lang="en-US" sz="800" dirty="0"/>
          </a:p>
        </p:txBody>
      </p:sp>
      <p:sp>
        <p:nvSpPr>
          <p:cNvPr id="65" name="Curved Left Arrow 64"/>
          <p:cNvSpPr/>
          <p:nvPr/>
        </p:nvSpPr>
        <p:spPr>
          <a:xfrm>
            <a:off x="5617755" y="4039315"/>
            <a:ext cx="276104" cy="318977"/>
          </a:xfrm>
          <a:prstGeom prst="curvedLeft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5841682" y="4082906"/>
            <a:ext cx="102403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/>
              <a:t>Generate first reformate image</a:t>
            </a:r>
            <a:endParaRPr lang="en-US" sz="800" dirty="0"/>
          </a:p>
        </p:txBody>
      </p:sp>
      <p:cxnSp>
        <p:nvCxnSpPr>
          <p:cNvPr id="69" name="Straight Arrow Connector 68"/>
          <p:cNvCxnSpPr/>
          <p:nvPr/>
        </p:nvCxnSpPr>
        <p:spPr>
          <a:xfrm flipH="1">
            <a:off x="3782588" y="4008002"/>
            <a:ext cx="1835168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TextBox 69"/>
          <p:cNvSpPr txBox="1"/>
          <p:nvPr/>
        </p:nvSpPr>
        <p:spPr>
          <a:xfrm>
            <a:off x="4403843" y="3811365"/>
            <a:ext cx="94769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notify taskBegin()</a:t>
            </a:r>
            <a:endParaRPr lang="en-US" sz="800" dirty="0"/>
          </a:p>
        </p:txBody>
      </p:sp>
      <p:cxnSp>
        <p:nvCxnSpPr>
          <p:cNvPr id="71" name="Straight Arrow Connector 70"/>
          <p:cNvCxnSpPr/>
          <p:nvPr/>
        </p:nvCxnSpPr>
        <p:spPr>
          <a:xfrm>
            <a:off x="5612414" y="4474625"/>
            <a:ext cx="2933305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TextBox 73"/>
          <p:cNvSpPr txBox="1"/>
          <p:nvPr/>
        </p:nvSpPr>
        <p:spPr>
          <a:xfrm>
            <a:off x="7216033" y="4269441"/>
            <a:ext cx="758541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Install Image</a:t>
            </a:r>
            <a:endParaRPr lang="en-US" sz="800" dirty="0"/>
          </a:p>
        </p:txBody>
      </p:sp>
      <p:cxnSp>
        <p:nvCxnSpPr>
          <p:cNvPr id="75" name="Straight Arrow Connector 74"/>
          <p:cNvCxnSpPr/>
          <p:nvPr/>
        </p:nvCxnSpPr>
        <p:spPr>
          <a:xfrm flipH="1">
            <a:off x="3770906" y="4562882"/>
            <a:ext cx="184685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TextBox 75"/>
          <p:cNvSpPr txBox="1"/>
          <p:nvPr/>
        </p:nvSpPr>
        <p:spPr>
          <a:xfrm>
            <a:off x="4183188" y="4358292"/>
            <a:ext cx="114326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notify taskProgress(1)</a:t>
            </a:r>
            <a:endParaRPr lang="en-US" sz="800" dirty="0"/>
          </a:p>
        </p:txBody>
      </p:sp>
      <p:sp>
        <p:nvSpPr>
          <p:cNvPr id="77" name="TextBox 76"/>
          <p:cNvSpPr txBox="1"/>
          <p:nvPr/>
        </p:nvSpPr>
        <p:spPr>
          <a:xfrm>
            <a:off x="5702896" y="4562882"/>
            <a:ext cx="22474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.</a:t>
            </a:r>
          </a:p>
          <a:p>
            <a:r>
              <a:rPr lang="en-US" sz="1200" b="1" dirty="0" smtClean="0"/>
              <a:t>.</a:t>
            </a:r>
          </a:p>
          <a:p>
            <a:r>
              <a:rPr lang="en-US" sz="1200" b="1" dirty="0" smtClean="0"/>
              <a:t>.</a:t>
            </a:r>
          </a:p>
        </p:txBody>
      </p:sp>
      <p:sp>
        <p:nvSpPr>
          <p:cNvPr id="79" name="Curved Left Arrow 78"/>
          <p:cNvSpPr/>
          <p:nvPr/>
        </p:nvSpPr>
        <p:spPr>
          <a:xfrm>
            <a:off x="5648060" y="5209213"/>
            <a:ext cx="276104" cy="318977"/>
          </a:xfrm>
          <a:prstGeom prst="curvedLeft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5943788" y="5053582"/>
            <a:ext cx="102403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/>
              <a:t>Generate nth reformate image</a:t>
            </a:r>
            <a:endParaRPr lang="en-US" sz="800" dirty="0"/>
          </a:p>
        </p:txBody>
      </p:sp>
      <p:cxnSp>
        <p:nvCxnSpPr>
          <p:cNvPr id="82" name="Straight Arrow Connector 81"/>
          <p:cNvCxnSpPr/>
          <p:nvPr/>
        </p:nvCxnSpPr>
        <p:spPr>
          <a:xfrm>
            <a:off x="5606836" y="5624315"/>
            <a:ext cx="2938883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5" name="TextBox 84"/>
          <p:cNvSpPr txBox="1"/>
          <p:nvPr/>
        </p:nvSpPr>
        <p:spPr>
          <a:xfrm>
            <a:off x="7271504" y="5380210"/>
            <a:ext cx="758541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Install Image</a:t>
            </a:r>
            <a:endParaRPr lang="en-US" sz="800" dirty="0"/>
          </a:p>
        </p:txBody>
      </p:sp>
      <p:cxnSp>
        <p:nvCxnSpPr>
          <p:cNvPr id="89" name="Straight Arrow Connector 88"/>
          <p:cNvCxnSpPr/>
          <p:nvPr/>
        </p:nvCxnSpPr>
        <p:spPr>
          <a:xfrm flipH="1">
            <a:off x="3748402" y="5739285"/>
            <a:ext cx="1869353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0" name="TextBox 89"/>
          <p:cNvSpPr txBox="1"/>
          <p:nvPr/>
        </p:nvSpPr>
        <p:spPr>
          <a:xfrm>
            <a:off x="4109844" y="5487932"/>
            <a:ext cx="114646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notify taskProgress(n)</a:t>
            </a:r>
            <a:endParaRPr lang="en-US" sz="800" dirty="0"/>
          </a:p>
        </p:txBody>
      </p:sp>
      <p:cxnSp>
        <p:nvCxnSpPr>
          <p:cNvPr id="92" name="Straight Arrow Connector 91"/>
          <p:cNvCxnSpPr/>
          <p:nvPr/>
        </p:nvCxnSpPr>
        <p:spPr>
          <a:xfrm flipH="1">
            <a:off x="3770905" y="5964865"/>
            <a:ext cx="1835931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1" name="TextBox 100"/>
          <p:cNvSpPr txBox="1"/>
          <p:nvPr/>
        </p:nvSpPr>
        <p:spPr>
          <a:xfrm>
            <a:off x="4194547" y="5749421"/>
            <a:ext cx="93166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notify taskDone()</a:t>
            </a:r>
            <a:endParaRPr lang="en-US" sz="800" dirty="0"/>
          </a:p>
        </p:txBody>
      </p:sp>
      <p:cxnSp>
        <p:nvCxnSpPr>
          <p:cNvPr id="103" name="Straight Arrow Connector 102"/>
          <p:cNvCxnSpPr/>
          <p:nvPr/>
        </p:nvCxnSpPr>
        <p:spPr>
          <a:xfrm>
            <a:off x="2206855" y="2502404"/>
            <a:ext cx="1581287" cy="0"/>
          </a:xfrm>
          <a:prstGeom prst="straightConnector1">
            <a:avLst/>
          </a:prstGeom>
          <a:ln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4" name="TextBox 103"/>
          <p:cNvSpPr txBox="1"/>
          <p:nvPr/>
        </p:nvSpPr>
        <p:spPr>
          <a:xfrm>
            <a:off x="2496778" y="2235415"/>
            <a:ext cx="107914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Fire Session started </a:t>
            </a:r>
            <a:endParaRPr lang="en-US" sz="800" dirty="0"/>
          </a:p>
        </p:txBody>
      </p:sp>
      <p:sp>
        <p:nvSpPr>
          <p:cNvPr id="105" name="Multiply 104"/>
          <p:cNvSpPr/>
          <p:nvPr/>
        </p:nvSpPr>
        <p:spPr>
          <a:xfrm>
            <a:off x="5460712" y="6003688"/>
            <a:ext cx="314088" cy="186769"/>
          </a:xfrm>
          <a:prstGeom prst="mathMultiply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cxnSp>
        <p:nvCxnSpPr>
          <p:cNvPr id="108" name="Straight Arrow Connector 107"/>
          <p:cNvCxnSpPr/>
          <p:nvPr/>
        </p:nvCxnSpPr>
        <p:spPr>
          <a:xfrm>
            <a:off x="2200980" y="6460271"/>
            <a:ext cx="1581287" cy="0"/>
          </a:xfrm>
          <a:prstGeom prst="straightConnector1">
            <a:avLst/>
          </a:prstGeom>
          <a:ln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9" name="TextBox 108"/>
          <p:cNvSpPr txBox="1"/>
          <p:nvPr/>
        </p:nvSpPr>
        <p:spPr>
          <a:xfrm>
            <a:off x="2370292" y="6273581"/>
            <a:ext cx="120417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Fire Session completed</a:t>
            </a:r>
            <a:endParaRPr lang="en-US" sz="800" dirty="0"/>
          </a:p>
        </p:txBody>
      </p:sp>
      <p:sp>
        <p:nvSpPr>
          <p:cNvPr id="110" name="Multiply 109"/>
          <p:cNvSpPr/>
          <p:nvPr/>
        </p:nvSpPr>
        <p:spPr>
          <a:xfrm>
            <a:off x="3613862" y="6542912"/>
            <a:ext cx="314088" cy="186769"/>
          </a:xfrm>
          <a:prstGeom prst="mathMultiply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sp>
        <p:nvSpPr>
          <p:cNvPr id="112" name="Folded Corner 111"/>
          <p:cNvSpPr/>
          <p:nvPr/>
        </p:nvSpPr>
        <p:spPr>
          <a:xfrm>
            <a:off x="1037931" y="2676143"/>
            <a:ext cx="2047774" cy="820659"/>
          </a:xfrm>
          <a:prstGeom prst="foldedCorner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 rtlCol="0" anchor="ctr"/>
          <a:lstStyle/>
          <a:p>
            <a:pPr algn="ctr"/>
            <a:r>
              <a:rPr lang="en-US" sz="900" dirty="0" smtClean="0">
                <a:solidFill>
                  <a:schemeClr val="tx1"/>
                </a:solidFill>
                <a:latin typeface="GE Inspira Pitch" pitchFamily="34" charset="0"/>
              </a:rPr>
              <a:t>After this session started successfully, the batch mgr will get the next session from the queue and start it and so on till it encounters an error in starting a session</a:t>
            </a:r>
            <a:endParaRPr lang="en-US" sz="900" dirty="0">
              <a:solidFill>
                <a:schemeClr val="tx1"/>
              </a:solidFill>
              <a:latin typeface="GE Inspira Pitch" pitchFamily="34" charset="0"/>
            </a:endParaRPr>
          </a:p>
        </p:txBody>
      </p:sp>
      <p:sp>
        <p:nvSpPr>
          <p:cNvPr id="118" name="Folded Corner 117"/>
          <p:cNvSpPr/>
          <p:nvPr/>
        </p:nvSpPr>
        <p:spPr>
          <a:xfrm>
            <a:off x="3267623" y="3067898"/>
            <a:ext cx="1948631" cy="508497"/>
          </a:xfrm>
          <a:prstGeom prst="foldedCorner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 rtlCol="0" anchor="ctr"/>
          <a:lstStyle/>
          <a:p>
            <a:pPr algn="ctr"/>
            <a:r>
              <a:rPr lang="en-US" sz="900" dirty="0" smtClean="0">
                <a:solidFill>
                  <a:schemeClr val="tx1"/>
                </a:solidFill>
                <a:latin typeface="GE Inspira Pitch" pitchFamily="34" charset="0"/>
              </a:rPr>
              <a:t>Create batch tasks for all jobs and submit together, </a:t>
            </a:r>
            <a:r>
              <a:rPr lang="en-US" sz="900" dirty="0">
                <a:solidFill>
                  <a:schemeClr val="tx1"/>
                </a:solidFill>
                <a:latin typeface="GE Inspira Pitch" pitchFamily="34" charset="0"/>
              </a:rPr>
              <a:t>the parallel batch mgr will schedule the processing</a:t>
            </a:r>
          </a:p>
        </p:txBody>
      </p:sp>
      <p:sp>
        <p:nvSpPr>
          <p:cNvPr id="119" name="Curved Left Arrow 118"/>
          <p:cNvSpPr/>
          <p:nvPr/>
        </p:nvSpPr>
        <p:spPr>
          <a:xfrm>
            <a:off x="3782267" y="6062326"/>
            <a:ext cx="276104" cy="318977"/>
          </a:xfrm>
          <a:prstGeom prst="curvedLeft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24" name="TextBox 123"/>
          <p:cNvSpPr txBox="1"/>
          <p:nvPr/>
        </p:nvSpPr>
        <p:spPr>
          <a:xfrm>
            <a:off x="4106187" y="6042749"/>
            <a:ext cx="102403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/>
              <a:t>Wait till all jobs done</a:t>
            </a:r>
            <a:endParaRPr lang="en-US" sz="800" dirty="0"/>
          </a:p>
        </p:txBody>
      </p:sp>
      <p:sp>
        <p:nvSpPr>
          <p:cNvPr id="60" name="Folded Corner 59"/>
          <p:cNvSpPr/>
          <p:nvPr/>
        </p:nvSpPr>
        <p:spPr>
          <a:xfrm>
            <a:off x="114327" y="3890189"/>
            <a:ext cx="1641321" cy="508497"/>
          </a:xfrm>
          <a:prstGeom prst="foldedCorner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 rtlCol="0" anchor="ctr"/>
          <a:lstStyle/>
          <a:p>
            <a:pPr algn="ctr"/>
            <a:r>
              <a:rPr lang="en-US" sz="900" dirty="0" smtClean="0">
                <a:solidFill>
                  <a:schemeClr val="tx1"/>
                </a:solidFill>
                <a:latin typeface="GE Inspira Pitch" pitchFamily="34" charset="0"/>
              </a:rPr>
              <a:t>App can register on jobs for status notifications</a:t>
            </a:r>
            <a:endParaRPr lang="en-US" sz="900" dirty="0">
              <a:solidFill>
                <a:schemeClr val="tx1"/>
              </a:solidFill>
              <a:latin typeface="GE Inspira Pitch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12956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TODO List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377371" y="1567543"/>
            <a:ext cx="8403772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itchFamily="34" charset="0"/>
              <a:buChar char="•"/>
            </a:pPr>
            <a:r>
              <a:rPr lang="en-US" dirty="0" smtClean="0"/>
              <a:t>Pause / Resume processing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dirty="0" smtClean="0"/>
              <a:t>Abort processing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dirty="0" smtClean="0"/>
              <a:t>Error handling</a:t>
            </a:r>
          </a:p>
          <a:p>
            <a:pPr marL="914400" lvl="1" indent="-457200">
              <a:buFont typeface="Arial" pitchFamily="34" charset="0"/>
              <a:buChar char="•"/>
            </a:pPr>
            <a:r>
              <a:rPr lang="en-US" dirty="0" smtClean="0"/>
              <a:t>Throw errors encountered during session/job processing</a:t>
            </a:r>
          </a:p>
          <a:p>
            <a:pPr marL="914400" lvl="1" indent="-457200">
              <a:buFont typeface="Arial" pitchFamily="34" charset="0"/>
              <a:buChar char="•"/>
            </a:pPr>
            <a:r>
              <a:rPr lang="en-US" dirty="0" smtClean="0"/>
              <a:t>Handling error conditions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dirty="0" smtClean="0"/>
              <a:t>Logging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5240517"/>
      </p:ext>
    </p:extLst>
  </p:cSld>
  <p:clrMapOvr>
    <a:masterClrMapping/>
  </p:clrMapOvr>
</p:sld>
</file>

<file path=ppt/theme/theme1.xml><?xml version="1.0" encoding="utf-8"?>
<a:theme xmlns:a="http://schemas.openxmlformats.org/drawingml/2006/main" name="blank">
  <a:themeElements>
    <a:clrScheme name="GE Colour Palette">
      <a:dk1>
        <a:srgbClr val="1E4191"/>
      </a:dk1>
      <a:lt1>
        <a:srgbClr val="FFFFFF"/>
      </a:lt1>
      <a:dk2>
        <a:srgbClr val="FF6600"/>
      </a:dk2>
      <a:lt2>
        <a:srgbClr val="EE3324"/>
      </a:lt2>
      <a:accent1>
        <a:srgbClr val="711371"/>
      </a:accent1>
      <a:accent2>
        <a:srgbClr val="28B9F5"/>
      </a:accent2>
      <a:accent3>
        <a:srgbClr val="00AA50"/>
      </a:accent3>
      <a:accent4>
        <a:srgbClr val="CD0078"/>
      </a:accent4>
      <a:accent5>
        <a:srgbClr val="76B900"/>
      </a:accent5>
      <a:accent6>
        <a:srgbClr val="EBD70A"/>
      </a:accent6>
      <a:hlink>
        <a:srgbClr val="EE3324"/>
      </a:hlink>
      <a:folHlink>
        <a:srgbClr val="EE3324"/>
      </a:folHlink>
    </a:clrScheme>
    <a:fontScheme name="GE Fonts">
      <a:majorFont>
        <a:latin typeface="GE Inspira Pitch"/>
        <a:ea typeface=""/>
        <a:cs typeface=""/>
      </a:majorFont>
      <a:minorFont>
        <a:latin typeface="GE Inspira Pitch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4880"/>
      </a:dk2>
      <a:lt2>
        <a:srgbClr val="CECECE"/>
      </a:lt2>
      <a:accent1>
        <a:srgbClr val="004880"/>
      </a:accent1>
      <a:accent2>
        <a:srgbClr val="B3D7E8"/>
      </a:accent2>
      <a:accent3>
        <a:srgbClr val="FFFFFF"/>
      </a:accent3>
      <a:accent4>
        <a:srgbClr val="000000"/>
      </a:accent4>
      <a:accent5>
        <a:srgbClr val="AAB1C0"/>
      </a:accent5>
      <a:accent6>
        <a:srgbClr val="A2C3D2"/>
      </a:accent6>
      <a:hlink>
        <a:srgbClr val="094CAD"/>
      </a:hlink>
      <a:folHlink>
        <a:srgbClr val="4393C3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4880"/>
      </a:dk2>
      <a:lt2>
        <a:srgbClr val="CECECE"/>
      </a:lt2>
      <a:accent1>
        <a:srgbClr val="004880"/>
      </a:accent1>
      <a:accent2>
        <a:srgbClr val="B3D7E8"/>
      </a:accent2>
      <a:accent3>
        <a:srgbClr val="FFFFFF"/>
      </a:accent3>
      <a:accent4>
        <a:srgbClr val="000000"/>
      </a:accent4>
      <a:accent5>
        <a:srgbClr val="AAB1C0"/>
      </a:accent5>
      <a:accent6>
        <a:srgbClr val="A2C3D2"/>
      </a:accent6>
      <a:hlink>
        <a:srgbClr val="094CAD"/>
      </a:hlink>
      <a:folHlink>
        <a:srgbClr val="4393C3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13</TotalTime>
  <Words>280</Words>
  <Application>Microsoft Office PowerPoint</Application>
  <PresentationFormat>On-screen Show (4:3)</PresentationFormat>
  <Paragraphs>64</Paragraphs>
  <Slides>3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blank</vt:lpstr>
      <vt:lpstr>Vav Batch processing Sequence Diagram</vt:lpstr>
      <vt:lpstr>Vav Batch processing Sequence Diagram contd.</vt:lpstr>
      <vt:lpstr>TODO List</vt:lpstr>
    </vt:vector>
  </TitlesOfParts>
  <Manager/>
  <Company>GE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Vav Batch processing Sequence Diagram</dc:title>
  <dc:subject/>
  <dc:creator>ritus</dc:creator>
  <cp:keywords>September 22, 2004 – Version 1.1</cp:keywords>
  <dc:description>General Electric Company 2004</dc:description>
  <cp:lastModifiedBy>ritus</cp:lastModifiedBy>
  <cp:revision>8</cp:revision>
  <cp:lastPrinted>2003-08-29T14:38:12Z</cp:lastPrinted>
  <dcterms:created xsi:type="dcterms:W3CDTF">2012-07-23T10:39:24Z</dcterms:created>
  <dcterms:modified xsi:type="dcterms:W3CDTF">2012-07-23T10:54:16Z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alette">
    <vt:lpwstr>GE Template</vt:lpwstr>
  </property>
  <property fmtid="{D5CDD505-2E9C-101B-9397-08002B2CF9AE}" pid="3" name="WizKit Template Type">
    <vt:lpwstr>Onscreen</vt:lpwstr>
  </property>
  <property fmtid="{D5CDD505-2E9C-101B-9397-08002B2CF9AE}" pid="4" name="WizKit Template Version">
    <vt:i4>4</vt:i4>
  </property>
  <property fmtid="{D5CDD505-2E9C-101B-9397-08002B2CF9AE}" pid="5" name="TB4 template version">
    <vt:r8>4</vt:r8>
  </property>
  <property fmtid="{D5CDD505-2E9C-101B-9397-08002B2CF9AE}" pid="6" name="TB4 template type">
    <vt:lpwstr>onscreen</vt:lpwstr>
  </property>
</Properties>
</file>