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687" r:id="rId2"/>
    <p:sldId id="256" r:id="rId3"/>
    <p:sldId id="785" r:id="rId4"/>
    <p:sldId id="779" r:id="rId5"/>
    <p:sldId id="780" r:id="rId6"/>
    <p:sldId id="781" r:id="rId7"/>
    <p:sldId id="786" r:id="rId8"/>
    <p:sldId id="735" r:id="rId9"/>
    <p:sldId id="737" r:id="rId10"/>
    <p:sldId id="789" r:id="rId11"/>
    <p:sldId id="611" r:id="rId12"/>
    <p:sldId id="277" r:id="rId13"/>
    <p:sldId id="347" r:id="rId14"/>
    <p:sldId id="704" r:id="rId15"/>
    <p:sldId id="705" r:id="rId16"/>
    <p:sldId id="706" r:id="rId17"/>
    <p:sldId id="673" r:id="rId18"/>
    <p:sldId id="350" r:id="rId19"/>
    <p:sldId id="678" r:id="rId20"/>
    <p:sldId id="765" r:id="rId21"/>
    <p:sldId id="791" r:id="rId22"/>
    <p:sldId id="775" r:id="rId23"/>
    <p:sldId id="790" r:id="rId24"/>
    <p:sldId id="658" r:id="rId25"/>
    <p:sldId id="758" r:id="rId26"/>
    <p:sldId id="615" r:id="rId27"/>
    <p:sldId id="288" r:id="rId28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F6DFD8"/>
    <a:srgbClr val="FF7C80"/>
    <a:srgbClr val="66FFFF"/>
    <a:srgbClr val="FF3300"/>
    <a:srgbClr val="FF0000"/>
    <a:srgbClr val="7A7479"/>
    <a:srgbClr val="A49EA3"/>
    <a:srgbClr val="F1FE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66" autoAdjust="0"/>
    <p:restoredTop sz="99332" autoAdjust="0"/>
  </p:normalViewPr>
  <p:slideViewPr>
    <p:cSldViewPr snapToGrid="0">
      <p:cViewPr>
        <p:scale>
          <a:sx n="80" d="100"/>
          <a:sy n="80" d="100"/>
        </p:scale>
        <p:origin x="-1038" y="-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3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1" tIns="45935" rIns="91871" bIns="45935" numCol="1" anchor="t" anchorCtr="0" compatLnSpc="1">
            <a:prstTxWarp prst="textNoShape">
              <a:avLst/>
            </a:prstTxWarp>
          </a:bodyPr>
          <a:lstStyle>
            <a:lvl1pPr defTabSz="908050">
              <a:defRPr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83025" y="0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1" tIns="45935" rIns="91871" bIns="45935" numCol="1" anchor="t" anchorCtr="0" compatLnSpc="1">
            <a:prstTxWarp prst="textNoShape">
              <a:avLst/>
            </a:prstTxWarp>
          </a:bodyPr>
          <a:lstStyle>
            <a:lvl1pPr algn="r" defTabSz="908050">
              <a:defRPr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CBF7FBC-6085-4611-9C61-C84DC716AEF3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8800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1" tIns="45935" rIns="91871" bIns="45935" numCol="1" anchor="b" anchorCtr="0" compatLnSpc="1">
            <a:prstTxWarp prst="textNoShape">
              <a:avLst/>
            </a:prstTxWarp>
          </a:bodyPr>
          <a:lstStyle>
            <a:lvl1pPr defTabSz="908050">
              <a:defRPr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83025" y="9448800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1" tIns="45935" rIns="91871" bIns="45935" numCol="1" anchor="b" anchorCtr="0" compatLnSpc="1">
            <a:prstTxWarp prst="textNoShape">
              <a:avLst/>
            </a:prstTxWarp>
          </a:bodyPr>
          <a:lstStyle>
            <a:lvl1pPr algn="r" defTabSz="908050">
              <a:defRPr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B161958-4D1D-4B1F-82D5-68645D273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9" tIns="45934" rIns="91869" bIns="45934" numCol="1" anchor="t" anchorCtr="0" compatLnSpc="1">
            <a:prstTxWarp prst="textNoShape">
              <a:avLst/>
            </a:prstTxWarp>
          </a:bodyPr>
          <a:lstStyle>
            <a:lvl1pPr defTabSz="908050">
              <a:defRPr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3025" y="0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9" tIns="45934" rIns="91869" bIns="45934" numCol="1" anchor="t" anchorCtr="0" compatLnSpc="1">
            <a:prstTxWarp prst="textNoShape">
              <a:avLst/>
            </a:prstTxWarp>
          </a:bodyPr>
          <a:lstStyle>
            <a:lvl1pPr algn="r" defTabSz="908050">
              <a:defRPr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499E43D-4F7A-4398-B7E5-33A63A91E52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2" tIns="46221" rIns="92442" bIns="4622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786313"/>
            <a:ext cx="54864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9" tIns="45934" rIns="91869" bIns="45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8800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9" tIns="45934" rIns="91869" bIns="45934" numCol="1" anchor="b" anchorCtr="0" compatLnSpc="1">
            <a:prstTxWarp prst="textNoShape">
              <a:avLst/>
            </a:prstTxWarp>
          </a:bodyPr>
          <a:lstStyle>
            <a:lvl1pPr defTabSz="908050">
              <a:defRPr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3025" y="9448800"/>
            <a:ext cx="2973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9" tIns="45934" rIns="91869" bIns="45934" numCol="1" anchor="b" anchorCtr="0" compatLnSpc="1">
            <a:prstTxWarp prst="textNoShape">
              <a:avLst/>
            </a:prstTxWarp>
          </a:bodyPr>
          <a:lstStyle>
            <a:lvl1pPr algn="r" defTabSz="908050">
              <a:defRPr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0F9745-6F9D-416C-82C6-A64011646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8A225-D3C6-4E23-B1BC-F5C36A02F8B3}" type="slidenum">
              <a:rPr lang="ru-RU" smtClean="0">
                <a:cs typeface="Arial" pitchFamily="34" charset="0"/>
              </a:rPr>
              <a:pPr/>
              <a:t>27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24FA-9D87-482C-B27C-8A713BADFFB6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3C09-0655-49E5-8A8F-858888DD2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CB1E-4C58-4C1B-8CE3-F5F4E7AF661C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2400-132D-41B1-B85A-3EB61C593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9D30-7E67-46FF-954C-3CC7DBB4BAA6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4EF2-C8DB-4E9E-815F-2F0177308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84FB-301A-44E0-BDE3-FEC23FA0A62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FC60-DEC4-476F-8306-AB668D966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28A9-9DF7-4283-B177-37BB2D0F00E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F249-573D-46A0-A48A-070AF602C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7E34-A311-49BF-929D-BFEE50D7BFE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6CBA-927B-4488-9391-533E34DFC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8671-5645-45B9-AF27-F75ADF02AD5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F8AC-2A09-4601-96A3-65709060F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A5FF-A810-4084-84A8-F9485C1B0E05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2BB9-F5EF-4D3E-8572-1282CE889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1B2D-0B4D-453F-AC6E-96C7DCAA42B4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83D3-FB9C-4C9B-861D-805AE3BAE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B2D7-AC34-478A-A53C-36263DBC2A46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00-69A7-4E38-8339-366CC1D61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F5B9-EB35-4FAA-A148-16794E89340C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1F69-C31B-415B-A3AF-D7B9158D6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4D96-6435-4247-A4A5-0AEF6732FC66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9929-9568-4B09-BD98-93E88EFC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0A6C-51F7-488C-9A63-C5107A0C7FE8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8230-23EC-4E09-B497-B0379DCE3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3CFFA-4BE6-4483-AF72-D45F331618CA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E8AB0-FC3D-459F-BC0E-3423D236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CorelDRAW" r:id="rId3" imgW="4157472" imgH="2968752" progId="">
              <p:embed/>
            </p:oleObj>
          </a:graphicData>
        </a:graphic>
      </p:graphicFrame>
      <p:pic>
        <p:nvPicPr>
          <p:cNvPr id="1027" name="Picture 5" descr="Большая эмблема 1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885825" y="1684338"/>
            <a:ext cx="73596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РЕШЕНИЕ</a:t>
            </a: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командира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войсковой части 63354</a:t>
            </a:r>
          </a:p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на организацию мероприятий боевой подготовки и повседневной жизнедеятельности бригады в период 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с 1 июня по 7 июня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2015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8512175" y="146050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18F20E9-421A-4D8F-8510-0154BBC7821E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10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387475" y="1054100"/>
            <a:ext cx="6915150" cy="566738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defRPr/>
            </a:pPr>
            <a:endParaRPr lang="ru-RU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24305" name="Group 401"/>
          <p:cNvGraphicFramePr>
            <a:graphicFrameLocks noGrp="1"/>
          </p:cNvGraphicFramePr>
          <p:nvPr/>
        </p:nvGraphicFramePr>
        <p:xfrm>
          <a:off x="0" y="1112838"/>
          <a:ext cx="9144001" cy="5745163"/>
        </p:xfrm>
        <a:graphic>
          <a:graphicData uri="http://schemas.openxmlformats.org/drawingml/2006/table">
            <a:tbl>
              <a:tblPr/>
              <a:tblGrid>
                <a:gridCol w="1180215"/>
                <a:gridCol w="1372485"/>
                <a:gridCol w="1727200"/>
                <a:gridCol w="1485900"/>
                <a:gridCol w="1295400"/>
                <a:gridCol w="977900"/>
                <a:gridCol w="1104901"/>
              </a:tblGrid>
              <a:tr h="90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ВОСКРЕСЕНЬЕ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7.05.2015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161238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Сбор с командирами взводов инженерной разведки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базе 187 МРЧЦ (г.Волжский) по с 1 по 26.06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238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Сбор с инструкторами-водолазами, повышающих классную квалификацию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базе 187 МРЧЦ (г.Волжский) по с 1 по 26.06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238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Смотр личного состава убывающего на сборы 29.05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 руководством НИС,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убытие личного состава 30.05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00025" y="0"/>
          <a:ext cx="561975" cy="669925"/>
        </p:xfrm>
        <a:graphic>
          <a:graphicData uri="http://schemas.openxmlformats.org/presentationml/2006/ole">
            <p:oleObj spid="_x0000_s354306" name="CorelDRAW" r:id="rId4" imgW="0" imgH="0" progId="CorelDRAW.Graphic.14">
              <p:embed/>
            </p:oleObj>
          </a:graphicData>
        </a:graphic>
      </p:graphicFrame>
      <p:sp>
        <p:nvSpPr>
          <p:cNvPr id="124220" name="Rectangle 316"/>
          <p:cNvSpPr>
            <a:spLocks noChangeArrowheads="1"/>
          </p:cNvSpPr>
          <p:nvPr/>
        </p:nvSpPr>
        <p:spPr bwMode="auto">
          <a:xfrm>
            <a:off x="1055688" y="130625"/>
            <a:ext cx="6938962" cy="75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Для успешного выполнения мероприятий повседневной жизнедеятельности,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выполнить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следующие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сборовые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мероприятия: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88913" y="130175"/>
          <a:ext cx="649287" cy="878556"/>
        </p:xfrm>
        <a:graphic>
          <a:graphicData uri="http://schemas.openxmlformats.org/presentationml/2006/ole">
            <p:oleObj spid="_x0000_s354307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72E43E0-A746-4286-B91F-194E00177DA1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11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4275" y="271463"/>
            <a:ext cx="6916738" cy="1227137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 anchor="t"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успешного достижения цели предотвращения совершения диверсионно-террористических актов на объектах воинской части выполнить следующие мероприятия: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</a:rPr>
            </a:br>
            <a:endParaRPr lang="ru-RU" sz="2000" b="1" dirty="0" smtClean="0">
              <a:solidFill>
                <a:schemeClr val="bg1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050" y="1185863"/>
            <a:ext cx="8870950" cy="64017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defRPr/>
            </a:pPr>
            <a:endParaRPr lang="ru-RU" sz="1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marL="342900" indent="-342900" algn="ctr">
              <a:defRPr/>
            </a:pPr>
            <a:endParaRPr lang="ru-RU" sz="1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marL="342900" indent="-342900"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Силы и средства, для выполнения </a:t>
            </a:r>
          </a:p>
          <a:p>
            <a:pPr marL="342900" indent="-342900"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задач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противодействия терроризму 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назначить: 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marL="342900" indent="-342900" algn="ctr"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Подразделение антитеррора ВГ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№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4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-   </a:t>
            </a:r>
            <a:r>
              <a:rPr lang="ru-RU" sz="1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ртср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рб</a:t>
            </a:r>
            <a:r>
              <a:rPr lang="ru-RU" sz="1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;</a:t>
            </a:r>
          </a:p>
          <a:p>
            <a:pPr marL="342900" indent="-342900" algn="ctr"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Подразделение антитеррора ВГ</a:t>
            </a:r>
            <a:r>
              <a:rPr lang="ru-RU" sz="1000" b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№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31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-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ru-RU" sz="18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мсб</a:t>
            </a:r>
            <a:r>
              <a:rPr lang="ru-RU" sz="1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;</a:t>
            </a:r>
            <a:endParaRPr lang="ru-RU" sz="14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Подразделение антитеррора н.п.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Ботлих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рв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 </a:t>
            </a:r>
            <a:r>
              <a:rPr lang="ru-RU" sz="1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мсб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;</a:t>
            </a:r>
            <a:endParaRPr lang="ru-RU" sz="18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Подразделение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охраны филиала №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2 412 ВГ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 </a:t>
            </a:r>
            <a:r>
              <a:rPr lang="ru-RU" sz="1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ррхбз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;</a:t>
            </a:r>
            <a:endParaRPr lang="ru-RU" sz="18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Буйнакск: </a:t>
            </a:r>
            <a:r>
              <a:rPr lang="ru-RU" sz="20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СтП</a:t>
            </a:r>
            <a:r>
              <a:rPr lang="ru-RU" sz="2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№1 </a:t>
            </a:r>
            <a:r>
              <a:rPr lang="ru-RU" sz="1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  1 </a:t>
            </a:r>
            <a:r>
              <a:rPr lang="ru-RU" sz="18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мсб</a:t>
            </a:r>
            <a:r>
              <a:rPr lang="ru-RU" sz="1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с мин. 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взводом (без </a:t>
            </a:r>
            <a:r>
              <a:rPr lang="ru-RU" sz="1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2-х 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мин.расчетов);</a:t>
            </a:r>
            <a:endParaRPr lang="ru-RU" sz="18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</a:t>
            </a:r>
            <a:r>
              <a:rPr lang="ru-RU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СтП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№2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8 </a:t>
            </a:r>
            <a:r>
              <a:rPr lang="ru-RU" sz="1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мср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</a:t>
            </a:r>
            <a:r>
              <a:rPr lang="ru-RU" sz="1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мсб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;</a:t>
            </a:r>
            <a:endParaRPr lang="ru-RU" sz="18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            н.п.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Ботлих :  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СтП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№1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 </a:t>
            </a:r>
            <a:r>
              <a:rPr lang="ru-RU" sz="18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мср</a:t>
            </a:r>
            <a:r>
              <a:rPr lang="ru-RU" sz="1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;</a:t>
            </a:r>
          </a:p>
          <a:p>
            <a:pPr marL="342900" indent="-342900">
              <a:defRPr/>
            </a:pPr>
            <a:r>
              <a:rPr lang="ru-RU" sz="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                      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СтП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№2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1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ru-RU" sz="18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мср</a:t>
            </a:r>
            <a:r>
              <a:rPr lang="ru-RU" sz="1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342900" indent="-342900">
              <a:defRPr/>
            </a:pPr>
            <a:endParaRPr lang="ru-RU" sz="18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marL="342900" indent="-342900" algn="ctr">
              <a:defRPr/>
            </a:pPr>
            <a:r>
              <a:rPr lang="ru-RU" sz="20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Период несения службы:</a:t>
            </a:r>
          </a:p>
          <a:p>
            <a:pPr marL="342900" indent="-342900" algn="ctr"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6.06.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13.06.2015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г.</a:t>
            </a:r>
          </a:p>
          <a:p>
            <a:pPr marL="342900" indent="-342900" algn="ctr">
              <a:defRPr/>
            </a:pPr>
            <a:endParaRPr lang="ru-RU" sz="28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endPara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marL="342900" indent="-342900">
              <a:defRPr/>
            </a:pPr>
            <a:endParaRPr lang="ru-RU" sz="2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176214" y="122238"/>
          <a:ext cx="548182" cy="740567"/>
        </p:xfrm>
        <a:graphic>
          <a:graphicData uri="http://schemas.openxmlformats.org/presentationml/2006/ole">
            <p:oleObj spid="_x0000_s12290" name="CorelDRAW" r:id="rId4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631159E-2DB2-4E78-B758-D2B34943625A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12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13390" name="Group 78"/>
          <p:cNvGraphicFramePr>
            <a:graphicFrameLocks noGrp="1"/>
          </p:cNvGraphicFramePr>
          <p:nvPr/>
        </p:nvGraphicFramePr>
        <p:xfrm>
          <a:off x="0" y="798512"/>
          <a:ext cx="9144000" cy="6059488"/>
        </p:xfrm>
        <a:graphic>
          <a:graphicData uri="http://schemas.openxmlformats.org/drawingml/2006/table">
            <a:tbl>
              <a:tblPr/>
              <a:tblGrid>
                <a:gridCol w="1235075"/>
                <a:gridCol w="1285875"/>
                <a:gridCol w="1287463"/>
                <a:gridCol w="1319212"/>
                <a:gridCol w="1403350"/>
                <a:gridCol w="1377950"/>
                <a:gridCol w="1235075"/>
              </a:tblGrid>
              <a:tr h="390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ВОСКРЕСЕНЬЕ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5388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16.40-17.30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«Отражение нападения террористической группы на военные объекты части»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Радиотренировка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переносных средствах связи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Тема2/9 Организация радиосвязи в различных условиях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16.40-17.30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«Отражение нападения террористической группы на склад РАВ №1, №2»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Радиотренировка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переносных средствах связи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Тема2/9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 радиосвязи в различных условиях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16.40-17.30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«Пресечение попытки проникновения террористической группы в медицинскую роту части».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22.00-23.00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«Отражение нападения террористической группы на склад РАВ №1, №2»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Радиотренировка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переносных средствах связи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Тема2/9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 радиосвязи в различных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16.40-17.30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«Пресечение попытки проникновения террористической группы на склад МТС ВГ №31»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Радиотренировка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переносных средствах связи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Тема2/9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 радиосвязи в различных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16.40-17.30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«Охрана и оборона жилой зоны, отражение нападения на жилую зону, КПП ВГ №31,4»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22.00-23.00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«Пресечение попытки проникновения террористической группы на медицинскую роту части»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Радиотренировка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переносных средствах связи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Тема2/9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 радиосвязи в различных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9.00-9.50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«Отражение нападения на парк. Обнаружение и пресечение попытки проникновения на территорию полевого лагеря полигона «Дальний».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Радиотренировка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переносных средствах связи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Тема2/9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 радиосвязи в различных условиях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16.40-17.30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«отражение нападения террористической группы на военные объекты части»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Радиотренировка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переносных средствах связи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Тема2/9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 радиосвязи в различных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</a:tr>
              <a:tr h="280639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Ужесточить контроль над соблюдением пропускного режима на контрольно-пропускных пунктах ВГ №31, ВГ №4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88913" y="0"/>
          <a:ext cx="646112" cy="841375"/>
        </p:xfrm>
        <a:graphic>
          <a:graphicData uri="http://schemas.openxmlformats.org/presentationml/2006/ole">
            <p:oleObj spid="_x0000_s13314" name="CorelDRAW" r:id="rId4" imgW="0" imgH="0" progId="CorelDRAW.Graphic.14">
              <p:embed/>
            </p:oleObj>
          </a:graphicData>
        </a:graphic>
      </p:graphicFrame>
      <p:sp>
        <p:nvSpPr>
          <p:cNvPr id="13389" name="Rectangle 77"/>
          <p:cNvSpPr>
            <a:spLocks noChangeArrowheads="1"/>
          </p:cNvSpPr>
          <p:nvPr/>
        </p:nvSpPr>
        <p:spPr bwMode="auto">
          <a:xfrm>
            <a:off x="798513" y="0"/>
            <a:ext cx="7553325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Для успешного достижения целей предотвращения совершения диверсионно-террористических актов на объектах воинской части, выполнить следующие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мероприятия на основании Пр. КЮВО № 080 от 8.12.2014г.: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" y="0"/>
          <a:ext cx="625642" cy="845212"/>
        </p:xfrm>
        <a:graphic>
          <a:graphicData uri="http://schemas.openxmlformats.org/presentationml/2006/ole">
            <p:oleObj spid="_x0000_s13315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F5CB4E92-86F6-42EE-A40B-24B5C7C7880B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13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/>
        </p:nvGraphicFramePr>
        <p:xfrm>
          <a:off x="1" y="2066988"/>
          <a:ext cx="9048750" cy="4767262"/>
        </p:xfrm>
        <a:graphic>
          <a:graphicData uri="http://schemas.openxmlformats.org/drawingml/2006/table">
            <a:tbl>
              <a:tblPr/>
              <a:tblGrid>
                <a:gridCol w="9048750"/>
              </a:tblGrid>
              <a:tr h="1005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началом хозяйственных работ проводить инструктажи личного состава по требованиям безопасности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89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Обеспечить контроль за соблюдением требований безопасности командирами (начальниками) всех степеней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1267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Ежедневно доводить на вечерней поверке до всего личного состава преступления, происшествия, случаи гибели и травматизма личного состава в Вооруженных силах Российской Федерации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1601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Ежедневно доводить до каждого военнослужащего требования статей УК РФ об уголовной ответственности за воинские преступления, приговоры военного суда об осуждении военнослужащих за совершенные преступления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163638" y="161925"/>
            <a:ext cx="6915150" cy="720725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76213" y="122238"/>
          <a:ext cx="795337" cy="1074737"/>
        </p:xfrm>
        <a:graphic>
          <a:graphicData uri="http://schemas.openxmlformats.org/presentationml/2006/ole">
            <p:oleObj spid="_x0000_s14338" name="CorelDRAW" r:id="rId4" imgW="0" imgH="0" progId="CorelDRAW.Graphic.14">
              <p:embed/>
            </p:oleObj>
          </a:graphicData>
        </a:graphic>
      </p:graphicFrame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1357313" y="269875"/>
            <a:ext cx="6637337" cy="14081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900" dirty="0">
                <a:solidFill>
                  <a:schemeClr val="bg1"/>
                </a:solidFill>
                <a:latin typeface="Arial" charset="0"/>
                <a:cs typeface="Arial" charset="0"/>
              </a:rPr>
              <a:t>Для успешного достижения целей в воспитании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900" dirty="0">
                <a:solidFill>
                  <a:schemeClr val="bg1"/>
                </a:solidFill>
                <a:latin typeface="Arial" charset="0"/>
                <a:cs typeface="Arial" charset="0"/>
              </a:rPr>
              <a:t>личного состава, недопущения гибели, травматизма, заболеваемости, преступлений и происшествий среди военнослужащих выполнить следующие мероприятия: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76214" y="122238"/>
          <a:ext cx="583808" cy="788696"/>
        </p:xfrm>
        <a:graphic>
          <a:graphicData uri="http://schemas.openxmlformats.org/presentationml/2006/ole">
            <p:oleObj spid="_x0000_s14339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8448675" y="106363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DFA484BD-B3D7-4DE1-9EFE-EE05B5E4A163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14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63638" y="161925"/>
            <a:ext cx="6915150" cy="720725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447675" cy="604838"/>
        </p:xfrm>
        <a:graphic>
          <a:graphicData uri="http://schemas.openxmlformats.org/presentationml/2006/ole">
            <p:oleObj spid="_x0000_s15362" name="CorelDRAW" r:id="rId4" imgW="0" imgH="0" progId="CorelDRAW.Graphic.14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2113" y="0"/>
            <a:ext cx="7908925" cy="617538"/>
          </a:xfrm>
          <a:effectLst>
            <a:outerShdw dist="63500" dir="5400000" algn="ctr" rotWithShape="0">
              <a:srgbClr val="000000">
                <a:alpha val="43137"/>
              </a:srgbClr>
            </a:outerShdw>
          </a:effectLst>
        </p:spPr>
        <p:txBody>
          <a:bodyPr anchor="t"/>
          <a:lstStyle/>
          <a:p>
            <a:pPr algn="ctr">
              <a:lnSpc>
                <a:spcPct val="100000"/>
              </a:lnSpc>
              <a:defRPr/>
            </a:pP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успешного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достижения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целей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воспитании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личного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состава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недопущения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преступлений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происшествий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среди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военнослужащих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выполнить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следующие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мероприятия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</a:t>
            </a:r>
            <a:endParaRPr lang="ru-RU" sz="1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Group 89"/>
          <p:cNvGraphicFramePr>
            <a:graphicFrameLocks noGrp="1"/>
          </p:cNvGraphicFramePr>
          <p:nvPr/>
        </p:nvGraphicFramePr>
        <p:xfrm>
          <a:off x="0" y="426748"/>
          <a:ext cx="9144000" cy="6431252"/>
        </p:xfrm>
        <a:graphic>
          <a:graphicData uri="http://schemas.openxmlformats.org/drawingml/2006/table">
            <a:tbl>
              <a:tblPr/>
              <a:tblGrid>
                <a:gridCol w="5595582"/>
                <a:gridCol w="3548418"/>
              </a:tblGrid>
              <a:tr h="313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1.06.2015 г.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0" marR="9143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2.06.2015 г.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0" marR="9143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6023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8.20-8.50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Митинг, посвященный начал летнего периода обучения 2015 учебного года.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, Командиры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9.00-10.50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ОГП с военнослужащими, проходящими службу по призыву Тема 11. Россия в современном мире и основные приоритеты ее военной политики. Задачи солдат (матросов) воинской части (корабля) на учебный год.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Занятие №2 «Система военных угроз безопасности Российской Федерации и ее обеспечение». Всего 2 часа. Рассказ 2 часа.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Руководители учебных групп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9.00-10.50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ОГП с военнослужащими, проходящими службу по контракту Тема 14.  Россия в современном мире и основные приоритеты ее военной политики. Задачи личного состава по поддержанию боевой готовности, укреплению правопорядка и воинской дисциплины в подразделении Всего 2 часа. Рассказ 2 часа..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Руководители учебных групп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9.00-10.50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ОГП с военнослужащими по призыву сборов МП.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Тема 1 «   Назначение и состав ВС РФ 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Всего 2 часа.  Рассказ 2 часа.</a:t>
                      </a:r>
                      <a:endParaRPr kumimoji="0" lang="ru-RU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Руководители учебных групп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17.00-17.50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Занятия по совершенствованию методики организации работы с личным составом, профилактики правонарушений с командирами отделений, расчетов, экипажей: Тема:  Разъяснение положений  стратегии государственной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антинаркотической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политики РФ до 2020 г., доведение требований приказов МО РФ № 105 от 2008 г., № 800 от 2011 г., № 3666 от 2012 г.,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наркообстановку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в районах дислокации, «Положение о проведении Всеармейского месячника противодействия наркомании – «Армия против наркотиков»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КР(КБ)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Работа с личным составом по призыву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18.50-19.40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Общее собрание в ротах: Задачи личного состава в летнем периоде обучения 2015 учебного года.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Командиры подразделений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18.50-19.40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Сборы МП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Беседа:  Край в котором ты служишь.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Командиры подразделений</a:t>
                      </a:r>
                    </a:p>
                  </a:txBody>
                  <a:tcPr marL="91430" marR="9143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20.00-20.20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Просмотр информационной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«Вести»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Отв. по подразделениям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0" marR="9143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1" y="0"/>
          <a:ext cx="498763" cy="581891"/>
        </p:xfrm>
        <a:graphic>
          <a:graphicData uri="http://schemas.openxmlformats.org/presentationml/2006/ole">
            <p:oleObj spid="_x0000_s15363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8448675" y="106363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B31EB87-797B-41AF-A961-362A7D3EA04B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15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63638" y="161925"/>
            <a:ext cx="6915150" cy="720725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447675" cy="604838"/>
        </p:xfrm>
        <a:graphic>
          <a:graphicData uri="http://schemas.openxmlformats.org/presentationml/2006/ole">
            <p:oleObj spid="_x0000_s16386" name="CorelDRAW" r:id="rId4" imgW="0" imgH="0" progId="CorelDRAW.Graphic.14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2113" y="0"/>
            <a:ext cx="7908925" cy="617538"/>
          </a:xfrm>
          <a:effectLst>
            <a:outerShdw dist="63500" dir="5400000" algn="ctr" rotWithShape="0">
              <a:srgbClr val="000000">
                <a:alpha val="43137"/>
              </a:srgbClr>
            </a:outerShdw>
          </a:effectLst>
        </p:spPr>
        <p:txBody>
          <a:bodyPr anchor="t"/>
          <a:lstStyle/>
          <a:p>
            <a:pPr algn="ctr">
              <a:lnSpc>
                <a:spcPct val="100000"/>
              </a:lnSpc>
              <a:defRPr/>
            </a:pP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успешного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достижения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целей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воспитании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личного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состава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недопущения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преступлений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происшествий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среди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военнослужащих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выполнить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следующие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мероприятия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</a:t>
            </a:r>
            <a:endParaRPr lang="ru-RU" sz="1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Group 89"/>
          <p:cNvGraphicFramePr>
            <a:graphicFrameLocks noGrp="1"/>
          </p:cNvGraphicFramePr>
          <p:nvPr/>
        </p:nvGraphicFramePr>
        <p:xfrm>
          <a:off x="0" y="481612"/>
          <a:ext cx="9144000" cy="6376388"/>
        </p:xfrm>
        <a:graphic>
          <a:graphicData uri="http://schemas.openxmlformats.org/drawingml/2006/table">
            <a:tbl>
              <a:tblPr/>
              <a:tblGrid>
                <a:gridCol w="3998794"/>
                <a:gridCol w="5145206"/>
              </a:tblGrid>
              <a:tr h="375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0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6.2015 г.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0" marR="9143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4.06.2015 г.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0" marR="9143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5682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9.00-10.50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Общественно-государственная подготовка с сержантами и солдатами, заступающими в наряд. Тема «См. четверг».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Руководители учебных групп.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17.00-17.50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Занятия по совершенствованию методики организации работы с личным составом, профилактики правонарушений с командирами батальонов, дивизионов: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Тема:  Разъяснение положений  стратегии государственной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антинаркотической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политики РФ до 2020 г., доведение требований приказов МО РФ № 105 от 2008 г., № 800 от 2011 г., № 3666 от 2012 г.,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наркообстановку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в районах дислокации, «Положение о проведении Всеармейского месячника противодействия наркомании – «Армия против наркотиков».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РЛС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20.00-20.20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Просмотр информационной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«Вести»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Отв. по подразделениям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0" marR="9143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8.20-8.50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Информирование личного состава: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«Российское законодательство об ответственности военнослужащих за самовольное оставление части и уклонение от исполнения обязанностей военной службы путем членовредительства»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Командиры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9.00-10.50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ОГП  с военнослужащими, проходящими военную службу по призыву.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Тема 11. Россия в современном мире и основные приоритеты ее военной политики. Задачи солдат (матросов) в/ч (корабля) на учебный год.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Занятие №2 «Система военных угроз безопасности Российской Федерации и ее обеспечение».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Всего 2 часа. Беседа 2 часа.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Руководители учебных групп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9.00-10.50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ОГП с военнослужащими по призыву сборов МП.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Тема 2 «   Законность и правопорядок. Уголовная ответственность военнослужащих за преступления против военной службы».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Всего 2 часа.  Рассказ 2 часа.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Руководители учебных групп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17.00-17.50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Занятия по совершенствованию методики организации работы с личным составом, профилактики правонарушений с командирами рот (батарей):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Тема:  Разъяснение положений  стратегии государственной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антинаркотической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политики РФ до 2020 г., доведение требований приказов МО РФ № 105 от 2008 г., № 800 от 2011 г., № 3666 от 2012 г.,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наркообстановку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в районах дислокации, «Положение о проведении Всеармейского месячника противодействия наркомании – «Армия против наркотиков»».  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 раб. с вер в/сл.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Работа с личным составом по призыву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18.50-19.40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Беседа на тему: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Будь достойным продолжателем славных боевых традиций старших поколений. 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Командиры подразделений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20.00-20.20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Просмотр информационной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«Вести»  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Отв. по подразделениям </a:t>
                      </a:r>
                    </a:p>
                  </a:txBody>
                  <a:tcPr marL="91430" marR="9143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1" y="0"/>
          <a:ext cx="498763" cy="629392"/>
        </p:xfrm>
        <a:graphic>
          <a:graphicData uri="http://schemas.openxmlformats.org/presentationml/2006/ole">
            <p:oleObj spid="_x0000_s16387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8448675" y="106363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29FE1E0-8377-4157-9281-D89C019ED5D3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16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63638" y="161925"/>
            <a:ext cx="6915150" cy="720725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447675" cy="604838"/>
        </p:xfrm>
        <a:graphic>
          <a:graphicData uri="http://schemas.openxmlformats.org/presentationml/2006/ole">
            <p:oleObj spid="_x0000_s17410" name="CorelDRAW" r:id="rId4" imgW="0" imgH="0" progId="CorelDRAW.Graphic.14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2113" y="0"/>
            <a:ext cx="7908925" cy="617538"/>
          </a:xfrm>
          <a:effectLst>
            <a:outerShdw dist="63500" dir="5400000" algn="ctr" rotWithShape="0">
              <a:srgbClr val="000000">
                <a:alpha val="43137"/>
              </a:srgbClr>
            </a:outerShdw>
          </a:effectLst>
        </p:spPr>
        <p:txBody>
          <a:bodyPr anchor="t"/>
          <a:lstStyle/>
          <a:p>
            <a:pPr algn="ctr">
              <a:lnSpc>
                <a:spcPct val="100000"/>
              </a:lnSpc>
              <a:defRPr/>
            </a:pP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успешного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достижения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целей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воспитании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личного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состава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недопущения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преступлений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происшествий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среди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военнослужащих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выполнить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следующие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мероприятия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</a:t>
            </a:r>
            <a:endParaRPr lang="ru-RU" sz="1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Group 89"/>
          <p:cNvGraphicFramePr>
            <a:graphicFrameLocks noGrp="1"/>
          </p:cNvGraphicFramePr>
          <p:nvPr/>
        </p:nvGraphicFramePr>
        <p:xfrm>
          <a:off x="0" y="553240"/>
          <a:ext cx="9144000" cy="6304760"/>
        </p:xfrm>
        <a:graphic>
          <a:graphicData uri="http://schemas.openxmlformats.org/drawingml/2006/table">
            <a:tbl>
              <a:tblPr/>
              <a:tblGrid>
                <a:gridCol w="3004457"/>
                <a:gridCol w="3134061"/>
                <a:gridCol w="3005482"/>
              </a:tblGrid>
              <a:tr h="288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5.06.2015 г.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0" marR="9143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6.06.2015 г.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0" marR="9143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ВОСКРЕСЕНЬЕ </a:t>
                      </a:r>
                      <a:endParaRPr kumimoji="0" 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7.06.2015 г.</a:t>
                      </a:r>
                    </a:p>
                  </a:txBody>
                  <a:tcPr marL="91430" marR="9143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4447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17.00-17.50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Занятия по совершенствованию методики организации работы с личным составом, профилактики правонарушений с командирами взводов: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Тема:  Разъяснение положений  стратегии государственной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антинаркотической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политики РФ до 2020 г., доведение требований приказов МО РФ № 105 от 2008 г., № 800 от 2011 г., № 3666 от 2012 г.,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наркообстановку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в районах дислокации, «Положение о проведении Всеармейского месячника противодействия наркомании – «Армия против наркотиков»»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НРВ и С, КБ, КД, ЗКБ РЛС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ЗК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БСПн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РЛС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18.50-19.40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Подведение итогов  боевой подготовки, службы войск, работы с личным составом, состояния правопорядка и дисциплины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КР(КБ)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20.00-20.20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Просмотр информационной 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«Вести»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Отв. по подразделениям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0" marR="9143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8.20-8.50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Военно-техническое информирование: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«Ответственность военнослужащих за нарушение ПДД»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Командиры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9.00-13.00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 плану ПХД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 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11.00-13.00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Инструктаж актива, заступающего на боевое дежурство, караул, наряд, редколлегий стенной печати и боевых листков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ЗКб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РЛС, Командиры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13.00-13.30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Подведение итогов, постановка задач на выходные дни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ЗКБрТ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, Командиры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16.00-17.30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Спортивные мероприятия: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 отдельному плану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 ФП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18.00-19.30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Просмотр фильмов из серии «100 кинофильмов Российского кинематографа для военнослужащих Армии и Флота: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«В начале славных дел»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Ответств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 по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20.00-22.00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Просмотр вечерних телепередач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Ответств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 по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0" marR="9143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8.50-9.00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Подъем Государственного флага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Деж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 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ВГ,ЗКБр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 РЛС,ЗК 2мсб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рлс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9.00-10.00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Беседа на правовую тематику: «Алкоголь, наркотики – источник преступлений и происшествий» с демонстрацией видеоматериалов.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РЛС ЗК1мсб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РЛС,ЗКбмо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 РЛС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ЗК 2мсб  РЛС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10.00-11.00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Просмотр программы «Служу России»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Ответств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 по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11.00-17.30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Индивидуальная работа с в/сл. в подразделении, находящиеся на излечении в мед. роте, госпитале.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 раб. с вер. в/сл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11.00-13.00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Спортивно-массовые мероприятия: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 отдельному плану 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ПКБр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по ФП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16.00-17.00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Время для личных потребностей в/сл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Ответств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 по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17.00-19.00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Просмотр фильмов из серии «100 кинофильмов Российского кинематографа для в/сл Армии и Флота: «Кутузов»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Ответств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 по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19.30-21.00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Просмотр информационных телепередач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Ответств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. по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подразд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0" marR="9143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0"/>
          <a:ext cx="498475" cy="628650"/>
        </p:xfrm>
        <a:graphic>
          <a:graphicData uri="http://schemas.openxmlformats.org/presentationml/2006/ole">
            <p:oleObj spid="_x0000_s17411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E4C29D16-5794-4325-9F6D-AC1D5C1458FB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17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52400" y="0"/>
          <a:ext cx="655638" cy="782638"/>
        </p:xfrm>
        <a:graphic>
          <a:graphicData uri="http://schemas.openxmlformats.org/presentationml/2006/ole">
            <p:oleObj spid="_x0000_s18434" name="CorelDRAW" r:id="rId4" imgW="0" imgH="0" progId="CorelDRAW.Graphic.14">
              <p:embed/>
            </p:oleObj>
          </a:graphicData>
        </a:graphic>
      </p:graphicFrame>
      <p:graphicFrame>
        <p:nvGraphicFramePr>
          <p:cNvPr id="15518" name="Group 158"/>
          <p:cNvGraphicFramePr>
            <a:graphicFrameLocks noGrp="1"/>
          </p:cNvGraphicFramePr>
          <p:nvPr/>
        </p:nvGraphicFramePr>
        <p:xfrm>
          <a:off x="0" y="795646"/>
          <a:ext cx="9148565" cy="6062354"/>
        </p:xfrm>
        <a:graphic>
          <a:graphicData uri="http://schemas.openxmlformats.org/drawingml/2006/table">
            <a:tbl>
              <a:tblPr/>
              <a:tblGrid>
                <a:gridCol w="1037717"/>
                <a:gridCol w="878774"/>
                <a:gridCol w="831273"/>
                <a:gridCol w="2933437"/>
                <a:gridCol w="845188"/>
                <a:gridCol w="2622176"/>
              </a:tblGrid>
              <a:tr h="34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50935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Помывку личного состава осуществить в соответствии с решением МО РФ от 13 января 2013 года о переводе воинских частей ВС РФ на организацию помывки военнослужащих в душевых, оборудованных в казармах (солдатских общежитиях)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20.30-21.30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Обязательная помывка л/с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для л/с на полигоне «Дальний»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</a:tr>
              <a:tr h="28077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Смену нательного и постельного белья 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ЧЕТВЕРГ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 осуществить согласно графика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9.00-9.20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мсб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9.20-9.50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1гсадн;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9.50-10.20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реадн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10.20-10.40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птадн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10.40-11.00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зрдн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11.00-11.20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здн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11.20-11.40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рб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11.40-12.00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ррэб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12.00-12.20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исб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12.20-12.30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ррхбз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12.30-12.50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бс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12.50-13.00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батруар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13.00-13.20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вунпво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вунро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13.20-13.40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бмо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13.40-14.00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рем.рота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16.00-16.20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ком.рота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16.20-16.30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мед.рота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16.30-16.40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– оркестр.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9.00-9.20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тр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тб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9.20-9.40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- 3мсб без 9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мср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9.40-10.00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срс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без 3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свс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</a:tr>
              <a:tr h="28077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Смену белья на местах несения службы производить в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7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Ежедневно проводить гигиеническую помывку военнослужащих в установленное распорядком дня время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12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Ежедневно на утреннем осмотре выявлять больных с ОРЗ и пневмонией. Военнослужащих с явными признаками заболеваний изолировать в медицинскую роту. Категорически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ЗАПРЕТИТЬ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амбулаторное лечение больных простудными заболеваниями.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94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Организовать медицинский осмотр военнослужащих при  прибытии из отпусков, командировок и вновь прибывших в часть для прохождения службы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519" name="Rectangle 159"/>
          <p:cNvSpPr>
            <a:spLocks noChangeArrowheads="1"/>
          </p:cNvSpPr>
          <p:nvPr/>
        </p:nvSpPr>
        <p:spPr bwMode="auto">
          <a:xfrm>
            <a:off x="817563" y="0"/>
            <a:ext cx="7489825" cy="7381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успешного достижения целей в воспитании личного состава, недопущения гибели, травматизма, заболеваемости, преступлений и происшествий среди военнослужащих выполнить следующие мероприятия: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90004" y="142505"/>
          <a:ext cx="498475" cy="628650"/>
        </p:xfrm>
        <a:graphic>
          <a:graphicData uri="http://schemas.openxmlformats.org/presentationml/2006/ole">
            <p:oleObj spid="_x0000_s18435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9525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2612C28-1F52-42B3-BE61-5D8C3F8EA663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18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69975" y="288925"/>
            <a:ext cx="6916738" cy="942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Для успешного достижения целей выполнения боевых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задач по охране и сопровождению воинских колонн выполнить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следующие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963" y="1574800"/>
            <a:ext cx="8582025" cy="237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Для охраны колонн бригады, назначить</a:t>
            </a:r>
          </a:p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походное охранение от: </a:t>
            </a:r>
          </a:p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мсб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3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мсб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рб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ИРД от:</a:t>
            </a:r>
          </a:p>
          <a:p>
            <a:pPr algn="ctr">
              <a:defRPr/>
            </a:pP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исв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исб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176213" y="122238"/>
          <a:ext cx="795337" cy="1074737"/>
        </p:xfrm>
        <a:graphic>
          <a:graphicData uri="http://schemas.openxmlformats.org/presentationml/2006/ole">
            <p:oleObj spid="_x0000_s19458" name="CorelDRAW" r:id="rId4" imgW="0" imgH="0" progId="CorelDRAW.Graphic.14">
              <p:embed/>
            </p:oleObj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201882" y="154380"/>
          <a:ext cx="605642" cy="763803"/>
        </p:xfrm>
        <a:graphic>
          <a:graphicData uri="http://schemas.openxmlformats.org/presentationml/2006/ole">
            <p:oleObj spid="_x0000_s19459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9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3370CC2-4494-4ADE-A8DF-4ECC6F2D06B4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19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254000"/>
            <a:ext cx="6915150" cy="798513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/>
        </p:nvGraphicFramePr>
        <p:xfrm>
          <a:off x="0" y="1171574"/>
          <a:ext cx="9144726" cy="5686425"/>
        </p:xfrm>
        <a:graphic>
          <a:graphicData uri="http://schemas.openxmlformats.org/drawingml/2006/table">
            <a:tbl>
              <a:tblPr/>
              <a:tblGrid>
                <a:gridCol w="1154570"/>
                <a:gridCol w="2241773"/>
                <a:gridCol w="943428"/>
                <a:gridCol w="899886"/>
                <a:gridCol w="2119812"/>
                <a:gridCol w="856343"/>
                <a:gridCol w="928914"/>
              </a:tblGrid>
              <a:tr h="492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ВОСКРЕСЕНЬЕ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1473726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 6.00 до 7.00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проводить инженерную разведку местности и охранение маршрута движения воинских колонн на маршруте (ВГ №31 – ВГ №4)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Состав сил и средств для проведения инженерной разведки местности: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гр. разведки подразделения антитеррора №1 от 1 </a:t>
                      </a: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мсб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исв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исб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КАМАЗ 5350 (ММ-501) – 1ед. от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исб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372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  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Перевозка л/с части по маршруту ППД (ВГ №31) – филиал №2 412 ВГ - ППД (ВГ №31)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Перевозка л/с части по маршруту ППД (ВГ №31) – филиал №2 412 ВГ - ППД (ВГ №31)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6533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Силы и  средства, привлекаемые для выполнения задачи, назначить от: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старший машины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– 2.06.2015 г.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–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ст-на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Бигишиев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М.М.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мед.рота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5.06.2015 г.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– ст.с-т Гаджиев Г.Р.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мед.рота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охранение –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дежурное подразделение;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техника: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дежурный автомобиль военного городка №31 КАМАЗ 5350 (ММ-501)– 1ед. от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рем.р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76213" y="122238"/>
          <a:ext cx="795337" cy="1074737"/>
        </p:xfrm>
        <a:graphic>
          <a:graphicData uri="http://schemas.openxmlformats.org/presentationml/2006/ole">
            <p:oleObj spid="_x0000_s20482" name="CorelDRAW" r:id="rId4" imgW="0" imgH="0" progId="CorelDRAW.Graphic.14">
              <p:embed/>
            </p:oleObj>
          </a:graphicData>
        </a:graphic>
      </p:graphicFrame>
      <p:sp>
        <p:nvSpPr>
          <p:cNvPr id="17482" name="Rectangle 74"/>
          <p:cNvSpPr>
            <a:spLocks noChangeArrowheads="1"/>
          </p:cNvSpPr>
          <p:nvPr/>
        </p:nvSpPr>
        <p:spPr bwMode="auto">
          <a:xfrm>
            <a:off x="958850" y="234500"/>
            <a:ext cx="7296150" cy="7572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Для успешного достижения целей выполнения боевых задач выполнить следующие мероприятия: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78131" y="154378"/>
          <a:ext cx="555562" cy="700645"/>
        </p:xfrm>
        <a:graphic>
          <a:graphicData uri="http://schemas.openxmlformats.org/presentationml/2006/ole">
            <p:oleObj spid="_x0000_s20483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9525"/>
            <a:ext cx="9118600" cy="6858000"/>
          </a:xfrm>
          <a:prstGeom prst="rect">
            <a:avLst/>
          </a:prstGeom>
          <a:solidFill>
            <a:srgbClr val="A49EA3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0313" y="249238"/>
            <a:ext cx="6575425" cy="720725"/>
          </a:xfrm>
          <a:solidFill>
            <a:schemeClr val="bg2">
              <a:lumMod val="75000"/>
            </a:schemeClr>
          </a:solidFill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период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 по 7 июня 2015 года основные усилия решил сосредоточить на: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blackWhite">
          <a:xfrm>
            <a:off x="212725" y="1144588"/>
            <a:ext cx="8931275" cy="551021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2000" b="1" dirty="0" smtClean="0">
                <a:latin typeface="Arial" charset="0"/>
                <a:cs typeface="Arial" charset="0"/>
              </a:rPr>
              <a:t> Качественном проведении занятий по боевой подготовке.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dirty="0" smtClean="0">
                <a:latin typeface="Arial" charset="0"/>
                <a:cs typeface="Arial" charset="0"/>
              </a:rPr>
              <a:t>Поддержании высокого уровня боевой готовности бригады, выполнении мероприятий организационной  недели.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Недопущении диверсионно-террористических актов на объектах воинской части.</a:t>
            </a:r>
          </a:p>
          <a:p>
            <a:pPr algn="just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4.Недопущении гибели, травматизма, заболеваемости, преступлений и происшествий среди личного состава. </a:t>
            </a:r>
          </a:p>
          <a:p>
            <a:pPr algn="just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5. Выполнении боевых задач, несении караульной и внутренней служб. </a:t>
            </a:r>
          </a:p>
          <a:p>
            <a:pPr algn="just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6. Обеспечении контроля за выполнением мероприятий боевой подготовки и повседневной жизнедеятельности.</a:t>
            </a:r>
          </a:p>
          <a:p>
            <a:pPr marL="457200" indent="-457200" algn="l" eaLnBrk="1" hangingPunct="1">
              <a:lnSpc>
                <a:spcPct val="80000"/>
              </a:lnSpc>
              <a:defRPr/>
            </a:pPr>
            <a:r>
              <a:rPr lang="ru-RU" sz="2000" b="1" dirty="0" smtClean="0">
                <a:latin typeface="Arial" charset="0"/>
                <a:cs typeface="Arial" charset="0"/>
              </a:rPr>
              <a:t>7. Сдаче ВВСТ на базы хранения.</a:t>
            </a:r>
            <a:endParaRPr lang="ru-RU" sz="2200" b="1" dirty="0" smtClean="0">
              <a:latin typeface="Arial" charset="0"/>
              <a:cs typeface="Arial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8555038" y="122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2B7A894-5DD2-47AE-AE8D-9AA96B84F0A1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2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88913" y="130175"/>
          <a:ext cx="511731" cy="691727"/>
        </p:xfrm>
        <a:graphic>
          <a:graphicData uri="http://schemas.openxmlformats.org/presentationml/2006/ole">
            <p:oleObj spid="_x0000_s2050" name="CorelDRAW" r:id="rId4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9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228FC36-CFDD-4605-BC1D-E16E14F39131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20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254000"/>
            <a:ext cx="6915150" cy="798513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9832598"/>
              </p:ext>
            </p:extLst>
          </p:nvPr>
        </p:nvGraphicFramePr>
        <p:xfrm>
          <a:off x="1" y="1171575"/>
          <a:ext cx="9118599" cy="5686425"/>
        </p:xfrm>
        <a:graphic>
          <a:graphicData uri="http://schemas.openxmlformats.org/drawingml/2006/table">
            <a:tbl>
              <a:tblPr/>
              <a:tblGrid>
                <a:gridCol w="2648196"/>
                <a:gridCol w="843148"/>
                <a:gridCol w="783772"/>
                <a:gridCol w="771896"/>
                <a:gridCol w="2493818"/>
                <a:gridCol w="807522"/>
                <a:gridCol w="770247"/>
              </a:tblGrid>
              <a:tr h="566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ВОСКРЕСЕНЬЕ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206351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Убытие техники части для получения кабельной продукции, по маршруту: Буйнакск – Кочубей –   полигон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Молькино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Прибытие техники части с кабельной продукцией, по маршруту: полигон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Молькино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» – Кочубей – Буйнакск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660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Силы и  средства, привлекаемые для выполнения задачи, назначить от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колонны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л-т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Акулинкин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А.А. (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срс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походного охранения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л-т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Зайнетдинов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В.И.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охранение 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мсб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корректировщик артиллерийского огня 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с-т М.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Казалиев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 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мсб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с-т М. 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Наврузов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реадн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сан. инструктор 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 Мельников Р.В. (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мед.р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инженерный разведывательный дозор –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исо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исб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техника: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КАМАЗ 5350(ММ501) – 1 ед. от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исб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КАМАЗ 5350 – 2 ед. от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бмо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КАМАЗ 5350(ММ501) – 1 ед. от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р.бла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82" name="Rectangle 74"/>
          <p:cNvSpPr>
            <a:spLocks noChangeArrowheads="1"/>
          </p:cNvSpPr>
          <p:nvPr/>
        </p:nvSpPr>
        <p:spPr bwMode="auto">
          <a:xfrm>
            <a:off x="946975" y="175120"/>
            <a:ext cx="7296150" cy="7572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Для успешного достижения целей выполнения боевых задач выполнить следующие мероприятия:</a:t>
            </a:r>
          </a:p>
        </p:txBody>
      </p:sp>
      <p:graphicFrame>
        <p:nvGraphicFramePr>
          <p:cNvPr id="58371" name="Object 8"/>
          <p:cNvGraphicFramePr>
            <a:graphicFrameLocks noChangeAspect="1"/>
          </p:cNvGraphicFramePr>
          <p:nvPr/>
        </p:nvGraphicFramePr>
        <p:xfrm>
          <a:off x="0" y="0"/>
          <a:ext cx="685800" cy="811032"/>
        </p:xfrm>
        <a:graphic>
          <a:graphicData uri="http://schemas.openxmlformats.org/presentationml/2006/ole">
            <p:oleObj spid="_x0000_s320514" name="CorelDRAW" r:id="rId4" imgW="0" imgH="0" progId="CorelDRAW.Graphic.14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27000" y="76200"/>
          <a:ext cx="469900" cy="635000"/>
        </p:xfrm>
        <a:graphic>
          <a:graphicData uri="http://schemas.openxmlformats.org/presentationml/2006/ole">
            <p:oleObj spid="_x0000_s320515" name="CorelDRAW" r:id="rId5" imgW="1649880" imgH="2235600" progId="CorelDRAW.Graphic.1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40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9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228FC36-CFDD-4605-BC1D-E16E14F39131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21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254000"/>
            <a:ext cx="6915150" cy="798513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9832598"/>
              </p:ext>
            </p:extLst>
          </p:nvPr>
        </p:nvGraphicFramePr>
        <p:xfrm>
          <a:off x="1" y="1171575"/>
          <a:ext cx="9118599" cy="5686425"/>
        </p:xfrm>
        <a:graphic>
          <a:graphicData uri="http://schemas.openxmlformats.org/drawingml/2006/table">
            <a:tbl>
              <a:tblPr/>
              <a:tblGrid>
                <a:gridCol w="2861952"/>
                <a:gridCol w="1235034"/>
                <a:gridCol w="1021278"/>
                <a:gridCol w="1021278"/>
                <a:gridCol w="997527"/>
                <a:gridCol w="1045029"/>
                <a:gridCol w="936501"/>
              </a:tblGrid>
              <a:tr h="566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ВОСКРЕСЕНЬЕ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206351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Убытие техники части за л/с участвующим в параде г. Владикавказ по маршруту: Буйнакск –Владикавказ – Буйнакск.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6602">
                <a:tc gridSpan="7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Силы и  средства, привлекаемые для выполнения задачи, назначить от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колонны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м-р Ефремов Н.В.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походного охранения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л-т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Вагин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Е.А. (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рб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охранение –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рб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корректировщик артиллерийского огня 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с-т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Магомедов Э.И (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буиар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сан. инструктор –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мл.с-т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Боротов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О.А. (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мед.р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инженерный разведывательный дозор –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исо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исв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техника: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КАМАЗ 5350(ММ501) – 1 ед. от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исб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КАМАЗ 5350(ММ501) – 3 ед. от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рем.р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УРАЛ-4320 (ДКЗ) – 3 ед. от 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рб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82" name="Rectangle 74"/>
          <p:cNvSpPr>
            <a:spLocks noChangeArrowheads="1"/>
          </p:cNvSpPr>
          <p:nvPr/>
        </p:nvSpPr>
        <p:spPr bwMode="auto">
          <a:xfrm>
            <a:off x="946975" y="175120"/>
            <a:ext cx="7296150" cy="7572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Для успешного достижения целей выполнения боевых задач выполнить следующие мероприятия:</a:t>
            </a:r>
          </a:p>
        </p:txBody>
      </p:sp>
      <p:graphicFrame>
        <p:nvGraphicFramePr>
          <p:cNvPr id="58371" name="Object 8"/>
          <p:cNvGraphicFramePr>
            <a:graphicFrameLocks noChangeAspect="1"/>
          </p:cNvGraphicFramePr>
          <p:nvPr/>
        </p:nvGraphicFramePr>
        <p:xfrm>
          <a:off x="0" y="0"/>
          <a:ext cx="685800" cy="811032"/>
        </p:xfrm>
        <a:graphic>
          <a:graphicData uri="http://schemas.openxmlformats.org/presentationml/2006/ole">
            <p:oleObj spid="_x0000_s362498" name="CorelDRAW" r:id="rId4" imgW="0" imgH="0" progId="CorelDRAW.Graphic.14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27000" y="76200"/>
          <a:ext cx="469900" cy="635000"/>
        </p:xfrm>
        <a:graphic>
          <a:graphicData uri="http://schemas.openxmlformats.org/presentationml/2006/ole">
            <p:oleObj spid="_x0000_s362499" name="CorelDRAW" r:id="rId5" imgW="1649880" imgH="2235600" progId="CorelDRAW.Graphic.1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0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9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228FC36-CFDD-4605-BC1D-E16E14F39131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22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254000"/>
            <a:ext cx="6915150" cy="798513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9832598"/>
              </p:ext>
            </p:extLst>
          </p:nvPr>
        </p:nvGraphicFramePr>
        <p:xfrm>
          <a:off x="1" y="1171574"/>
          <a:ext cx="9118599" cy="5686425"/>
        </p:xfrm>
        <a:graphic>
          <a:graphicData uri="http://schemas.openxmlformats.org/drawingml/2006/table">
            <a:tbl>
              <a:tblPr/>
              <a:tblGrid>
                <a:gridCol w="1282534"/>
                <a:gridCol w="2030681"/>
                <a:gridCol w="2054431"/>
                <a:gridCol w="973776"/>
                <a:gridCol w="950026"/>
                <a:gridCol w="890650"/>
                <a:gridCol w="936501"/>
              </a:tblGrid>
              <a:tr h="57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ВОСКРЕСЕНЬЕ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209310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Перевозка комплексов «БУК» – 2 ед.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зрдн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на ж/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станцию г. Буйнакск для дальнейшей отправки ВУЦ 176 н.п. Капустин Яр.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8895">
                <a:tc gridSpan="7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Силы и  средства, привлекаемые для выполнения задачи, назначить от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колонны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м-р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Хангереев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К.С. (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зрдн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походного охранения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л-т Мальцев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 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мсб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охранение 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мсб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сан. инструктор 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 Каширский С.В. (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мед.р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инженерный разведывательный дозор –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исо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исв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техника: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КАМАЗ 5350(ММ501) – 1 ед. от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исб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КРАЗ 255 – 1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зрдн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КАМАЗ 5350(ММ501) – 1 ед. от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рем.р</a:t>
                      </a:r>
                      <a:endParaRPr lang="ru-RU" sz="1800" b="1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82" name="Rectangle 74"/>
          <p:cNvSpPr>
            <a:spLocks noChangeArrowheads="1"/>
          </p:cNvSpPr>
          <p:nvPr/>
        </p:nvSpPr>
        <p:spPr bwMode="auto">
          <a:xfrm>
            <a:off x="946975" y="175120"/>
            <a:ext cx="7296150" cy="7572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Для успешного достижения целей выполнения боевых задач выполнить следующие мероприятия:</a:t>
            </a:r>
          </a:p>
        </p:txBody>
      </p:sp>
      <p:graphicFrame>
        <p:nvGraphicFramePr>
          <p:cNvPr id="58371" name="Object 8"/>
          <p:cNvGraphicFramePr>
            <a:graphicFrameLocks noChangeAspect="1"/>
          </p:cNvGraphicFramePr>
          <p:nvPr/>
        </p:nvGraphicFramePr>
        <p:xfrm>
          <a:off x="0" y="0"/>
          <a:ext cx="685800" cy="811032"/>
        </p:xfrm>
        <a:graphic>
          <a:graphicData uri="http://schemas.openxmlformats.org/presentationml/2006/ole">
            <p:oleObj spid="_x0000_s335874" name="CorelDRAW" r:id="rId4" imgW="0" imgH="0" progId="CorelDRAW.Graphic.14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27000" y="76200"/>
          <a:ext cx="469900" cy="635000"/>
        </p:xfrm>
        <a:graphic>
          <a:graphicData uri="http://schemas.openxmlformats.org/presentationml/2006/ole">
            <p:oleObj spid="_x0000_s335875" name="CorelDRAW" r:id="rId5" imgW="1649880" imgH="2235600" progId="CorelDRAW.Graphic.1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40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9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228FC36-CFDD-4605-BC1D-E16E14F39131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23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254000"/>
            <a:ext cx="6915150" cy="798513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9832598"/>
              </p:ext>
            </p:extLst>
          </p:nvPr>
        </p:nvGraphicFramePr>
        <p:xfrm>
          <a:off x="1" y="1171574"/>
          <a:ext cx="9118599" cy="5686425"/>
        </p:xfrm>
        <a:graphic>
          <a:graphicData uri="http://schemas.openxmlformats.org/drawingml/2006/table">
            <a:tbl>
              <a:tblPr/>
              <a:tblGrid>
                <a:gridCol w="998620"/>
                <a:gridCol w="2920236"/>
                <a:gridCol w="1330037"/>
                <a:gridCol w="1139874"/>
                <a:gridCol w="938307"/>
                <a:gridCol w="831273"/>
                <a:gridCol w="960252"/>
              </a:tblGrid>
              <a:tr h="57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ВОСКРЕСЕНЬЕ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209310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Перемещение л/с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подразделений части,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маршруту: ППД – полигон «Дальний»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8895">
                <a:tc gridSpan="7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Силы и  средства, привлекаемые для выполнения задачи, назначить от: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колонны –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к-н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Данилов А.А. (3 </a:t>
                      </a:r>
                      <a:r>
                        <a:rPr lang="ru-RU" sz="20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мсб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походного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охранения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л-т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Зайнетдинов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рв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ru-RU" sz="20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мсб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2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наблюдательные посты –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рв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ru-RU" sz="20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мсб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арт. корректировщик – 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ст.л-т </a:t>
                      </a:r>
                      <a:r>
                        <a:rPr lang="ru-RU" sz="20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Мулюкин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С.В. (3 </a:t>
                      </a:r>
                      <a:r>
                        <a:rPr lang="ru-RU" sz="20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мсб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2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сан. инструктор – 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штатные </a:t>
                      </a:r>
                      <a:r>
                        <a:rPr lang="ru-RU" sz="20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сан.инструктора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подразделений;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инженерный разведывательный дозор – </a:t>
                      </a:r>
                      <a:r>
                        <a:rPr lang="ru-RU" sz="20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исв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3мсб;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82" name="Rectangle 74"/>
          <p:cNvSpPr>
            <a:spLocks noChangeArrowheads="1"/>
          </p:cNvSpPr>
          <p:nvPr/>
        </p:nvSpPr>
        <p:spPr bwMode="auto">
          <a:xfrm>
            <a:off x="946975" y="175120"/>
            <a:ext cx="7296150" cy="7572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Для успешного достижения целей выполнения боевых задач выполнить следующие мероприятия:</a:t>
            </a:r>
          </a:p>
        </p:txBody>
      </p:sp>
      <p:graphicFrame>
        <p:nvGraphicFramePr>
          <p:cNvPr id="58371" name="Object 8"/>
          <p:cNvGraphicFramePr>
            <a:graphicFrameLocks noChangeAspect="1"/>
          </p:cNvGraphicFramePr>
          <p:nvPr/>
        </p:nvGraphicFramePr>
        <p:xfrm>
          <a:off x="0" y="0"/>
          <a:ext cx="685800" cy="811032"/>
        </p:xfrm>
        <a:graphic>
          <a:graphicData uri="http://schemas.openxmlformats.org/presentationml/2006/ole">
            <p:oleObj spid="_x0000_s361474" name="CorelDRAW" r:id="rId4" imgW="0" imgH="0" progId="CorelDRAW.Graphic.14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27000" y="76200"/>
          <a:ext cx="469900" cy="635000"/>
        </p:xfrm>
        <a:graphic>
          <a:graphicData uri="http://schemas.openxmlformats.org/presentationml/2006/ole">
            <p:oleObj spid="_x0000_s361475" name="CorelDRAW" r:id="rId5" imgW="1649880" imgH="2235600" progId="CorelDRAW.Graphic.1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0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0" y="38100"/>
            <a:ext cx="91186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 dirty="0" smtClean="0">
                <a:solidFill>
                  <a:srgbClr val="FFFF00"/>
                </a:solidFill>
                <a:latin typeface="Impact" pitchFamily="34" charset="0"/>
              </a:rPr>
              <a:t>25</a:t>
            </a:r>
            <a:endParaRPr lang="ru-RU" sz="2400" b="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254000"/>
            <a:ext cx="6915150" cy="798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Arial" charset="0"/>
              </a:rPr>
              <a:t>Для успешного достижения целей выполнения боевых задач выполнить следующие мероприятия:</a:t>
            </a: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176213" y="122238"/>
          <a:ext cx="795337" cy="1074737"/>
        </p:xfrm>
        <a:graphic>
          <a:graphicData uri="http://schemas.openxmlformats.org/presentationml/2006/ole">
            <p:oleObj spid="_x0000_s23554" name="CorelDRAW" r:id="rId4" imgW="0" imgH="0" progId="CorelDRAW.Graphic.14">
              <p:embed/>
            </p:oleObj>
          </a:graphicData>
        </a:graphic>
      </p:graphicFrame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66925" y="2041525"/>
            <a:ext cx="594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0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23888" y="1857375"/>
            <a:ext cx="85201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ctr" hangingPunct="0">
              <a:defRPr/>
            </a:pPr>
            <a:r>
              <a: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Инструктаж  администрации колонн накануне в 20.00 перед штабом бригады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10640" y="4195763"/>
            <a:ext cx="84314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latin typeface="Arial" charset="0"/>
                <a:cs typeface="Arial" charset="0"/>
              </a:rPr>
              <a:t>Привлекается:</a:t>
            </a:r>
          </a:p>
          <a:p>
            <a:pPr>
              <a:buFontTx/>
              <a:buChar char="-"/>
              <a:defRPr/>
            </a:pP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старший колонны</a:t>
            </a:r>
            <a:r>
              <a:rPr lang="ru-RU" sz="18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;</a:t>
            </a:r>
          </a:p>
          <a:p>
            <a:pPr>
              <a:buFontTx/>
              <a:buChar char="-"/>
              <a:defRPr/>
            </a:pP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старший походного  охранения </a:t>
            </a:r>
            <a:r>
              <a:rPr lang="ru-RU" sz="18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корректировщик арт. огня;</a:t>
            </a:r>
          </a:p>
          <a:p>
            <a:pPr>
              <a:buFontTx/>
              <a:buChar char="-"/>
              <a:defRPr/>
            </a:pP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санинструктор ;</a:t>
            </a:r>
          </a:p>
          <a:p>
            <a:pPr>
              <a:buFontTx/>
              <a:buChar char="-"/>
              <a:defRPr/>
            </a:pP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командир инженерного разведывательного дозора;</a:t>
            </a:r>
          </a:p>
          <a:p>
            <a:pPr>
              <a:buFontTx/>
              <a:buChar char="-"/>
              <a:defRPr/>
            </a:pPr>
            <a:r>
              <a:rPr lang="ru-RU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водительский </a:t>
            </a:r>
            <a:r>
              <a:rPr lang="ru-R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состав (с оформленной путевой документацией).</a:t>
            </a:r>
            <a:endParaRPr lang="ru-RU" sz="1800" b="0" i="1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78131" y="166255"/>
          <a:ext cx="546265" cy="688920"/>
        </p:xfrm>
        <a:graphic>
          <a:graphicData uri="http://schemas.openxmlformats.org/presentationml/2006/ole">
            <p:oleObj spid="_x0000_s23555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8469313" y="0"/>
            <a:ext cx="52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0" dirty="0" smtClean="0">
                <a:solidFill>
                  <a:srgbClr val="FFFF00"/>
                </a:solidFill>
                <a:latin typeface="Impact" pitchFamily="34" charset="0"/>
              </a:rPr>
              <a:t>26</a:t>
            </a:r>
            <a:endParaRPr lang="ru-RU" sz="2400" b="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3340100" y="166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3340100" y="2254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3997325" y="225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109663" y="0"/>
            <a:ext cx="6916737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24578" name="Object 4"/>
          <p:cNvGraphicFramePr>
            <a:graphicFrameLocks noGrp="1" noChangeAspect="1"/>
          </p:cNvGraphicFramePr>
          <p:nvPr>
            <p:ph/>
          </p:nvPr>
        </p:nvGraphicFramePr>
        <p:xfrm>
          <a:off x="142875" y="0"/>
          <a:ext cx="454025" cy="569913"/>
        </p:xfrm>
        <a:graphic>
          <a:graphicData uri="http://schemas.openxmlformats.org/presentationml/2006/ole">
            <p:oleObj spid="_x0000_s232450" name="CorelDRAW" r:id="rId4" imgW="0" imgH="0" progId="CorelDRAW.Graphic.14">
              <p:embed/>
            </p:oleObj>
          </a:graphicData>
        </a:graphic>
      </p:graphicFrame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911475" y="855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911475" y="1065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075113" y="1065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468688" y="-16668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468688" y="-18764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468688" y="-16668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4316413" y="-16668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592"/>
          <p:cNvSpPr>
            <a:spLocks noChangeShapeType="1"/>
          </p:cNvSpPr>
          <p:nvPr/>
        </p:nvSpPr>
        <p:spPr bwMode="auto">
          <a:xfrm>
            <a:off x="4267200" y="-26130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600"/>
          <p:cNvSpPr>
            <a:spLocks noChangeShapeType="1"/>
          </p:cNvSpPr>
          <p:nvPr/>
        </p:nvSpPr>
        <p:spPr bwMode="auto">
          <a:xfrm>
            <a:off x="4267200" y="-28321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601"/>
          <p:cNvSpPr>
            <a:spLocks noChangeShapeType="1"/>
          </p:cNvSpPr>
          <p:nvPr/>
        </p:nvSpPr>
        <p:spPr bwMode="auto">
          <a:xfrm>
            <a:off x="4267200" y="-26130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602"/>
          <p:cNvSpPr>
            <a:spLocks noChangeShapeType="1"/>
          </p:cNvSpPr>
          <p:nvPr/>
        </p:nvSpPr>
        <p:spPr bwMode="auto">
          <a:xfrm>
            <a:off x="4978400" y="-26130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2050"/>
          <p:cNvSpPr>
            <a:spLocks noChangeShapeType="1"/>
          </p:cNvSpPr>
          <p:nvPr/>
        </p:nvSpPr>
        <p:spPr bwMode="auto">
          <a:xfrm>
            <a:off x="3962400" y="-27289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Line 780"/>
          <p:cNvSpPr>
            <a:spLocks noChangeShapeType="1"/>
          </p:cNvSpPr>
          <p:nvPr/>
        </p:nvSpPr>
        <p:spPr bwMode="auto">
          <a:xfrm>
            <a:off x="3892550" y="2651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2438"/>
          <p:cNvSpPr>
            <a:spLocks noChangeShapeType="1"/>
          </p:cNvSpPr>
          <p:nvPr/>
        </p:nvSpPr>
        <p:spPr bwMode="auto">
          <a:xfrm>
            <a:off x="4279900" y="-1460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4085"/>
          <p:cNvSpPr>
            <a:spLocks noChangeShapeType="1"/>
          </p:cNvSpPr>
          <p:nvPr/>
        </p:nvSpPr>
        <p:spPr bwMode="auto">
          <a:xfrm>
            <a:off x="3784600" y="4635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Line 5701"/>
          <p:cNvSpPr>
            <a:spLocks noChangeShapeType="1"/>
          </p:cNvSpPr>
          <p:nvPr/>
        </p:nvSpPr>
        <p:spPr bwMode="auto">
          <a:xfrm>
            <a:off x="3003550" y="-9540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Line 7661"/>
          <p:cNvSpPr>
            <a:spLocks noChangeShapeType="1"/>
          </p:cNvSpPr>
          <p:nvPr/>
        </p:nvSpPr>
        <p:spPr bwMode="auto">
          <a:xfrm>
            <a:off x="3784600" y="-969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10884"/>
          <p:cNvSpPr>
            <a:spLocks noChangeShapeType="1"/>
          </p:cNvSpPr>
          <p:nvPr/>
        </p:nvSpPr>
        <p:spPr bwMode="auto">
          <a:xfrm>
            <a:off x="2844800" y="-13144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770" name="Rectangle 33746"/>
          <p:cNvSpPr>
            <a:spLocks noChangeArrowheads="1"/>
          </p:cNvSpPr>
          <p:nvPr/>
        </p:nvSpPr>
        <p:spPr bwMode="auto">
          <a:xfrm>
            <a:off x="1082675" y="0"/>
            <a:ext cx="7019925" cy="587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График заступления суточного наряда ВГ №31 в период с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1.06 по 7.06.2015г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.:</a:t>
            </a: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0"/>
          <a:ext cx="449943" cy="567444"/>
        </p:xfrm>
        <a:graphic>
          <a:graphicData uri="http://schemas.openxmlformats.org/presentationml/2006/ole">
            <p:oleObj spid="_x0000_s232451" name="CorelDRAW" r:id="rId5" imgW="1649880" imgH="2235600" progId="CorelDRAW.Graphic.14">
              <p:embed/>
            </p:oleObj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279744"/>
              </p:ext>
            </p:extLst>
          </p:nvPr>
        </p:nvGraphicFramePr>
        <p:xfrm>
          <a:off x="1" y="740214"/>
          <a:ext cx="9143999" cy="6117785"/>
        </p:xfrm>
        <a:graphic>
          <a:graphicData uri="http://schemas.openxmlformats.org/drawingml/2006/table">
            <a:tbl>
              <a:tblPr/>
              <a:tblGrid>
                <a:gridCol w="1018284"/>
                <a:gridCol w="948711"/>
                <a:gridCol w="1019865"/>
                <a:gridCol w="1019865"/>
                <a:gridCol w="1019865"/>
                <a:gridCol w="1019865"/>
                <a:gridCol w="1019865"/>
                <a:gridCol w="1019865"/>
                <a:gridCol w="1057814"/>
              </a:tblGrid>
              <a:tr h="205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Вид наряда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л/с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июня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июня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июня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Чт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июня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Пт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июня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Сб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июня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Вс</a:t>
                      </a:r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 июня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Старший группы контроля       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 ( оф-1)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КБр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п-к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Лебёдко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М.Б.</a:t>
                      </a:r>
                    </a:p>
                  </a:txBody>
                  <a:tcPr marL="3166" marR="3166" marT="316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ВрИО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НШ  п/п-к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Вязовский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Р.Ю.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ЗКБр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п-к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Савченко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А.А.</a:t>
                      </a:r>
                    </a:p>
                  </a:txBody>
                  <a:tcPr marL="3166" marR="3166" marT="316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ВрИО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НОО            к-н Сахаров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Д.С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ВрИО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ЗКБр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 к-н Кузькин П.В.</a:t>
                      </a:r>
                    </a:p>
                  </a:txBody>
                  <a:tcPr marL="3166" marR="3166" marT="316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ВрИО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ЗКБрТ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м-р Прокудин М.А.</a:t>
                      </a:r>
                    </a:p>
                  </a:txBody>
                  <a:tcPr marL="3166" marR="3166" marT="316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ЗКБрРЛС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п-к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Шабунин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А.В.</a:t>
                      </a:r>
                    </a:p>
                  </a:txBody>
                  <a:tcPr marL="3166" marR="3166" marT="316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ОД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( оф-1)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к-н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Ортиков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к-н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Рамалданов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к-н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Ортиков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к-н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Рамалданов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к-н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Ортиков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к-н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Рамалданов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к-н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Ортиков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(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/с)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пр-к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Баландин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пр-к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Старков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пр-к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Плешков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пр-к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Баландин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пр-к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Старков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пр-к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Плешков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пр-к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Баландин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ДБр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( оф-1)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к-н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Каричев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к-н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Баскин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к-н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Купырев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м-р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Садчиков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к-н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Сулеменов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к-н Зайцев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к-н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Баскин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Пом. ДБр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( оф-1)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л-т Мальцев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л-т Шумский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ст. л-т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амиев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ст. л-т Зубарев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ст.л-тОвдиенко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л-т Оголев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л-т Шумский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Вн. караул №1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( оф -1, 14 с/с)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Вн. караул №2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( оф -1, 21 с/с)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Деж. под. кар. № 1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(1 серж, 10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Деж. под. кар. № 2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(1 серж, 10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КПП-1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( 1 серж, 6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 рота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птадн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 рота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птадн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 рота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Деж. по штабу №1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(1 серж, 2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Деж. по штабу №2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(1 серж ,2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ррэб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ррэб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ррэб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ррэб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ррэб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ррэб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ррэб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Патруль 29 в/г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( 1 серж, 4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птадн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птадн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Патруль 31 в/г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(1 серж, 4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вун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 рота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вун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 рота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Парк №1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(1 оф ,7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 рота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птадн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 рота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птадн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Парк п."Дальний"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(1 оф 2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мсб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срс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тб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мсб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срс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тб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4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мсб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СтП №1 (602,3)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(2 оф, 24 с/с)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СтП №2 (полигон)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(1 оф, 22 с/с)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мср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мср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Подр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охран. ф.№2 412 ВГ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(1оф 15 с/с)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ар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ар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ар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ар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бу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ар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ррхбз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ррхбз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Подр. Антитеррора №1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25( 1оф 24 с/с)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 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 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 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 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 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Нар. по прокуратуре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(1 пр/с 5 солд)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птадн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Деж. по скл. РАВ 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(1 пр-к/ с-т 2 сол)       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Пат. по рем. базе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(1 сер. к/с, 2 с/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птадн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гсадн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мсб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зрдн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66" marR="3166" marT="3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0" y="15875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 dirty="0" smtClean="0">
                <a:solidFill>
                  <a:srgbClr val="FFFF00"/>
                </a:solidFill>
                <a:latin typeface="Impact" pitchFamily="34" charset="0"/>
              </a:rPr>
              <a:t>27</a:t>
            </a:r>
            <a:endParaRPr lang="ru-RU" sz="2400" b="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3397250" y="2155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3397250" y="22733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4054475" y="2273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235075" y="319088"/>
            <a:ext cx="6916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25602" name="Object 11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138113"/>
          <a:ext cx="900112" cy="1085850"/>
        </p:xfrm>
        <a:graphic>
          <a:graphicData uri="http://schemas.openxmlformats.org/presentationml/2006/ole">
            <p:oleObj spid="_x0000_s25602" name="CorelDRAW" r:id="rId4" imgW="0" imgH="0" progId="CorelDRAW.Graphic.14">
              <p:embed/>
            </p:oleObj>
          </a:graphicData>
        </a:graphic>
      </p:graphicFrame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530600" y="22669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530600" y="20574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530600" y="22669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241800" y="22669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793"/>
          <p:cNvSpPr>
            <a:spLocks noChangeShapeType="1"/>
          </p:cNvSpPr>
          <p:nvPr/>
        </p:nvSpPr>
        <p:spPr bwMode="auto">
          <a:xfrm>
            <a:off x="4044950" y="22288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296"/>
          <p:cNvSpPr>
            <a:spLocks noChangeShapeType="1"/>
          </p:cNvSpPr>
          <p:nvPr/>
        </p:nvSpPr>
        <p:spPr bwMode="auto">
          <a:xfrm>
            <a:off x="3625850" y="12366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835"/>
          <p:cNvSpPr>
            <a:spLocks noChangeShapeType="1"/>
          </p:cNvSpPr>
          <p:nvPr/>
        </p:nvSpPr>
        <p:spPr bwMode="auto">
          <a:xfrm>
            <a:off x="3517900" y="1087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1367"/>
          <p:cNvSpPr>
            <a:spLocks noChangeShapeType="1"/>
          </p:cNvSpPr>
          <p:nvPr/>
        </p:nvSpPr>
        <p:spPr bwMode="auto">
          <a:xfrm>
            <a:off x="3054350" y="11636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1898"/>
          <p:cNvSpPr>
            <a:spLocks noChangeShapeType="1"/>
          </p:cNvSpPr>
          <p:nvPr/>
        </p:nvSpPr>
        <p:spPr bwMode="auto">
          <a:xfrm>
            <a:off x="3054350" y="11636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2428"/>
          <p:cNvSpPr>
            <a:spLocks noChangeShapeType="1"/>
          </p:cNvSpPr>
          <p:nvPr/>
        </p:nvSpPr>
        <p:spPr bwMode="auto">
          <a:xfrm>
            <a:off x="3054350" y="9017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366" name="Rectangle 1246"/>
          <p:cNvSpPr>
            <a:spLocks noChangeArrowheads="1"/>
          </p:cNvSpPr>
          <p:nvPr/>
        </p:nvSpPr>
        <p:spPr bwMode="auto">
          <a:xfrm>
            <a:off x="1574800" y="201613"/>
            <a:ext cx="6413500" cy="915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График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заступления суточного наряда ВГ №4 в период с 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1.06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7.06.2015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г.:</a:t>
            </a: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178129" y="142505"/>
          <a:ext cx="498764" cy="629014"/>
        </p:xfrm>
        <a:graphic>
          <a:graphicData uri="http://schemas.openxmlformats.org/presentationml/2006/ole">
            <p:oleObj spid="_x0000_s25603" name="CorelDRAW" r:id="rId5" imgW="1649880" imgH="2235600" progId="CorelDRAW.Graphic.14">
              <p:embed/>
            </p:oleObj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2872412"/>
              </p:ext>
            </p:extLst>
          </p:nvPr>
        </p:nvGraphicFramePr>
        <p:xfrm>
          <a:off x="0" y="1370498"/>
          <a:ext cx="9144002" cy="5487500"/>
        </p:xfrm>
        <a:graphic>
          <a:graphicData uri="http://schemas.openxmlformats.org/drawingml/2006/table">
            <a:tbl>
              <a:tblPr/>
              <a:tblGrid>
                <a:gridCol w="1978090"/>
                <a:gridCol w="1156996"/>
                <a:gridCol w="1007706"/>
                <a:gridCol w="833535"/>
                <a:gridCol w="842582"/>
                <a:gridCol w="824488"/>
                <a:gridCol w="833535"/>
                <a:gridCol w="833535"/>
                <a:gridCol w="833535"/>
              </a:tblGrid>
              <a:tr h="335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наряда 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л/с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июня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июня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июня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июня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июня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июня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июня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Дежурный по в/г 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( 1 оф)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7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Пом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Деж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по в/г 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(1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оф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57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Подразделение антитеррор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( 1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оф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3 серж 21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солд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ртср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ртср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ртср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ртср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ртср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ртср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ртср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7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Наряд по парку 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(1 оф, 4 с/с)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7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КПП-2 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( 1 серж 5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солд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7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Патруль по в/г     </a:t>
                      </a: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( 1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серж,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солд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.)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реадн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698" name="CorelDRAW" r:id="rId4" imgW="4157472" imgH="2968752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072063"/>
            <a:ext cx="9144000" cy="1785937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7145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graphicFrame>
        <p:nvGraphicFramePr>
          <p:cNvPr id="29699" name="Object 7"/>
          <p:cNvGraphicFramePr>
            <a:graphicFrameLocks noChangeAspect="1"/>
          </p:cNvGraphicFramePr>
          <p:nvPr/>
        </p:nvGraphicFramePr>
        <p:xfrm>
          <a:off x="8370888" y="0"/>
          <a:ext cx="773112" cy="536575"/>
        </p:xfrm>
        <a:graphic>
          <a:graphicData uri="http://schemas.openxmlformats.org/presentationml/2006/ole">
            <p:oleObj spid="_x0000_s29699" name="Точечный рисунок" r:id="rId5" imgW="4266667" imgH="3486637" progId="PBrush">
              <p:embed/>
            </p:oleObj>
          </a:graphicData>
        </a:graphic>
      </p:graphicFrame>
      <p:pic>
        <p:nvPicPr>
          <p:cNvPr id="29702" name="Picture 13" descr="Большая эмблема 1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39"/>
          <p:cNvSpPr>
            <a:spLocks noChangeArrowheads="1"/>
          </p:cNvSpPr>
          <p:nvPr/>
        </p:nvSpPr>
        <p:spPr bwMode="auto">
          <a:xfrm>
            <a:off x="8520113" y="1047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0">
              <a:latin typeface="Calibri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11225" y="2143125"/>
            <a:ext cx="73580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tabLst>
                <a:tab pos="6991350" algn="l"/>
              </a:tabLst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Товарищи офицеры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lnSpc>
                <a:spcPct val="120000"/>
              </a:lnSpc>
              <a:tabLst>
                <a:tab pos="6991350" algn="l"/>
              </a:tabLst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гв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.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полковник Завадский В.В.,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  <a:p>
            <a:pPr algn="ctr">
              <a:lnSpc>
                <a:spcPct val="120000"/>
              </a:lnSpc>
              <a:tabLst>
                <a:tab pos="6991350" algn="l"/>
              </a:tabLst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доклад закончил.</a:t>
            </a:r>
            <a:endParaRPr lang="ru-RU" dirty="0">
              <a:latin typeface="Cambria" pitchFamily="18" charset="0"/>
              <a:cs typeface="Arial" charset="0"/>
            </a:endParaRPr>
          </a:p>
          <a:p>
            <a:pPr>
              <a:tabLst>
                <a:tab pos="6991350" algn="l"/>
              </a:tabLst>
              <a:defRPr/>
            </a:pPr>
            <a:endParaRPr lang="ru-RU" sz="1800" dirty="0"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9525"/>
            <a:ext cx="9118600" cy="6858000"/>
          </a:xfrm>
          <a:prstGeom prst="rect">
            <a:avLst/>
          </a:prstGeom>
          <a:solidFill>
            <a:srgbClr val="A49EA3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725" y="1039896"/>
            <a:ext cx="8931275" cy="5510213"/>
          </a:xfrm>
          <a:solidFill>
            <a:srgbClr val="7A7479"/>
          </a:solidFill>
        </p:spPr>
        <p:txBody>
          <a:bodyPr/>
          <a:lstStyle/>
          <a:p>
            <a:pPr marL="457200" indent="-457200" algn="l" eaLnBrk="1" hangingPunct="1">
              <a:lnSpc>
                <a:spcPct val="80000"/>
              </a:lnSpc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 eaLnBrk="1" hangingPunct="1">
              <a:lnSpc>
                <a:spcPct val="80000"/>
              </a:lnSpc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 eaLnBrk="1" hangingPunct="1">
              <a:lnSpc>
                <a:spcPct val="80000"/>
              </a:lnSpc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l" eaLnBrk="1" hangingPunct="1">
              <a:lnSpc>
                <a:spcPct val="80000"/>
              </a:lnSpc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8555038" y="122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DE69F0A-EF64-4148-B52B-A24D7E5219D4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3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188914" y="130176"/>
          <a:ext cx="642360" cy="868786"/>
        </p:xfrm>
        <a:graphic>
          <a:graphicData uri="http://schemas.openxmlformats.org/presentationml/2006/ole">
            <p:oleObj spid="_x0000_s348162" name="CorelDRAW" r:id="rId4" imgW="1649880" imgH="2235600" progId="CorelDRAW.Graphic.1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9700" y="0"/>
            <a:ext cx="6413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Для успешного достижения цели качественного проведения занятий по боевой подготовке выполнить следующие мероприятия: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Провести единые дни специалистов:</a:t>
            </a:r>
          </a:p>
          <a:p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35000" y="58039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12"/>
          <p:cNvSpPr txBox="1"/>
          <p:nvPr/>
        </p:nvSpPr>
        <p:spPr>
          <a:xfrm>
            <a:off x="190500" y="5616575"/>
            <a:ext cx="8702675" cy="769441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</a:rPr>
              <a:t>ПРИМЕЧАНИЕ: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утверждение планов проведения дня специалиста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КБр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,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</a:rPr>
              <a:t>18.30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</a:rPr>
              <a:t>29.05.2015г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</a:rPr>
              <a:t>.,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на служебном совещании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115718" name="Group 6"/>
          <p:cNvGraphicFramePr>
            <a:graphicFrameLocks noGrp="1"/>
          </p:cNvGraphicFramePr>
          <p:nvPr/>
        </p:nvGraphicFramePr>
        <p:xfrm>
          <a:off x="0" y="1144588"/>
          <a:ext cx="9144000" cy="4272727"/>
        </p:xfrm>
        <a:graphic>
          <a:graphicData uri="http://schemas.openxmlformats.org/drawingml/2006/table">
            <a:tbl>
              <a:tblPr/>
              <a:tblGrid>
                <a:gridCol w="1714050"/>
                <a:gridCol w="1553976"/>
                <a:gridCol w="2161898"/>
                <a:gridCol w="1800383"/>
                <a:gridCol w="1913693"/>
              </a:tblGrid>
              <a:tr h="53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1.06.2015г.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2.06.2015г.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3.06.2015г.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4.06.2015г.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5.06.2015г.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</a:tr>
              <a:tr h="127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ДЕНЬ ВОДИТЕЛЯ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НАС)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ДЕНЬ СПЕЦИАЛИСТА РЭБ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НСРЭБ)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ДЕНЬ РХБ ЗАЩИТЫ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НСРХБЗ)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ДЕНЬ ИНЖЕНЕРНОЙ ПОДГОТОВКИ И СПЕЦИАЛИСТА ИНЖЕНЕРНЫХ ВОЙСК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ответственный за проведение 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НИС)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ПАРКОВЫЙ ДЕНЬ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(ответственный за проведение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ЗКБр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по вооружению)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</a:tr>
              <a:tr h="1279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ДЕНЬ СТРОЕВОЙ ПОДГОТОВКИ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ЗКБр)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ДЕНЬ СПЕЦИАЛИСТА  ВОЙСК СВЯЗИ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НС)</a:t>
                      </a: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ЕДИНЫЕ ДНИ ОГНЯ АРТИЛЛЕРИИ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НА)</a:t>
                      </a: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ДЕНЬ СПЕЦИАЛИСТА ТЫЛА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ЗКБр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по тылу)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</a:tr>
              <a:tr h="1185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ДЕНЬ СПЕЦИАЛИСТА РАЗВЕДКИ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НР)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ЕДИНЫЙ ДЕНЬ СПЕЦИАЛИСТА ПВО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НПВО)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ДЕНЬ СПЕЦИАЛИСТА МЕДИЦИНСКОЙ СЛУЖБЫ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(ответственный за проведение НМС)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50327" marR="50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70" name="Rectangle 7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704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-11875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D13FFE-43AA-4CBB-8986-BFB2BA39F2B5}" type="slidenum">
              <a:rPr lang="ru-RU" sz="2400">
                <a:solidFill>
                  <a:srgbClr val="FFFF00"/>
                </a:solidFill>
                <a:latin typeface="Impact" pitchFamily="34" charset="0"/>
              </a:rPr>
              <a:pPr eaLnBrk="1" hangingPunct="1"/>
              <a:t>4</a:t>
            </a:fld>
            <a:endParaRPr lang="ru-RU" sz="240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237239" y="154379"/>
          <a:ext cx="677161" cy="839356"/>
        </p:xfrm>
        <a:graphic>
          <a:graphicData uri="http://schemas.openxmlformats.org/presentationml/2006/ole">
            <p:oleObj spid="_x0000_s342018" name="CorelDRAW" r:id="rId4" imgW="1298520" imgH="1765440" progId="CorelDRAW.Graphic.14">
              <p:embed/>
            </p:oleObj>
          </a:graphicData>
        </a:graphic>
      </p:graphicFrame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99" y="561873"/>
            <a:ext cx="70469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9816" name="Group 229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0585154"/>
              </p:ext>
            </p:extLst>
          </p:nvPr>
        </p:nvGraphicFramePr>
        <p:xfrm>
          <a:off x="1" y="1030767"/>
          <a:ext cx="9118597" cy="5827232"/>
        </p:xfrm>
        <a:graphic>
          <a:graphicData uri="http://schemas.openxmlformats.org/drawingml/2006/table">
            <a:tbl>
              <a:tblPr/>
              <a:tblGrid>
                <a:gridCol w="484805"/>
                <a:gridCol w="774738"/>
                <a:gridCol w="1293651"/>
                <a:gridCol w="1149831"/>
                <a:gridCol w="1340751"/>
                <a:gridCol w="1373307"/>
                <a:gridCol w="1350757"/>
                <a:gridCol w="1350757"/>
              </a:tblGrid>
              <a:tr h="389267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Понедельник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июня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Вторник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июня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Среда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июня 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июня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июня 2015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</a:tr>
              <a:tr h="21350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  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старший руководитель стрельб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err="1" smtClean="0"/>
                        <a:t>к-н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 err="1" smtClean="0"/>
                        <a:t>Силкин</a:t>
                      </a:r>
                      <a:r>
                        <a:rPr lang="ru-RU" sz="1100" b="1" dirty="0" smtClean="0"/>
                        <a:t> П.Ю </a:t>
                      </a:r>
                      <a:endParaRPr lang="ru-RU" sz="11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err="1" smtClean="0"/>
                        <a:t>к-н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 err="1" smtClean="0"/>
                        <a:t>Силкин</a:t>
                      </a:r>
                      <a:r>
                        <a:rPr lang="ru-RU" sz="1100" b="1" dirty="0" smtClean="0"/>
                        <a:t> П.Ю </a:t>
                      </a:r>
                      <a:endParaRPr lang="ru-RU" sz="11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21350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начальник оцепления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л-т Митяев А.Л.</a:t>
                      </a:r>
                      <a:endParaRPr lang="ru-RU" sz="11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л-т Митяев А.Л.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581008">
                <a:tc rowSpan="1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ВОЙСКОВОЕ СТРЕЛЬБИЩЕ</a:t>
                      </a: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и техническое обеспечение войскового стрельбища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Дежурный врач (фельдшер)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ст-на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Ибрагимов У.И.( 3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мсб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МТЛБ №890, водитель – ряд.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Ситимов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Р.М..(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мед.р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УРАЛ 4320 № 9921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водитель -  ряд.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Абдурашидов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А.М. (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реадн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3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(участок №1)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Руководитель стрельб на участке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7 МСР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8 МСР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256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МСР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МСР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9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ночь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МСР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МСР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373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(участок №2)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руководитель стрельб на участке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7 МСР, ИСБ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 8 МСР, РБ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421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1-3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МСР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ИСБ(без св. ИСВ)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1-3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МСР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РБ(без РР)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2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ночь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21-23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МСР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23-01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ИСБ(без св. ИСВ)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21-23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МСР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23-01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РБ(без РР)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395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(участок №3)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руководитель стрельб на участке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СРС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СРС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276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СРС(без СВС)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СРС(без СВС)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6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ночь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СРС(без ВС)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СРС(без СВС)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37328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(участок №4)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руководитель стрельб на участке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7 МСР, ГРВ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8 МСР, ГРВ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122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МСР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МСР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122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ночь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МСР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МСР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211263" y="0"/>
            <a:ext cx="6916737" cy="561975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Для успешного достижения цели качественного проведения занятий по боевой </a:t>
            </a:r>
            <a:r>
              <a:rPr lang="ru-RU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подготовке</a:t>
            </a:r>
            <a:r>
              <a:rPr lang="ru-RU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выполнить следующие мероприятия: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82" name="Rectangle 4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8806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B90DC2-0802-455C-A55F-0BD7FC9AF838}" type="slidenum">
              <a:rPr lang="ru-RU" sz="2400">
                <a:solidFill>
                  <a:srgbClr val="FFFF00"/>
                </a:solidFill>
                <a:latin typeface="Impact" pitchFamily="34" charset="0"/>
              </a:rPr>
              <a:pPr eaLnBrk="1" hangingPunct="1"/>
              <a:t>5</a:t>
            </a:fld>
            <a:endParaRPr lang="ru-RU" sz="240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201613" y="160339"/>
          <a:ext cx="677161" cy="915046"/>
        </p:xfrm>
        <a:graphic>
          <a:graphicData uri="http://schemas.openxmlformats.org/presentationml/2006/ole">
            <p:oleObj spid="_x0000_s343042" name="CorelDRAW" r:id="rId4" imgW="1298520" imgH="1765440" progId="CorelDRAW.Graphic.14">
              <p:embed/>
            </p:oleObj>
          </a:graphicData>
        </a:graphic>
      </p:graphicFrame>
      <p:pic>
        <p:nvPicPr>
          <p:cNvPr id="88487" name="Picture 4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7" y="355704"/>
            <a:ext cx="70469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0828" name="Group 12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3359081"/>
              </p:ext>
            </p:extLst>
          </p:nvPr>
        </p:nvGraphicFramePr>
        <p:xfrm>
          <a:off x="25401" y="1142746"/>
          <a:ext cx="9093199" cy="5715258"/>
        </p:xfrm>
        <a:graphic>
          <a:graphicData uri="http://schemas.openxmlformats.org/drawingml/2006/table">
            <a:tbl>
              <a:tblPr/>
              <a:tblGrid>
                <a:gridCol w="981405"/>
                <a:gridCol w="1269789"/>
                <a:gridCol w="1297757"/>
                <a:gridCol w="1363106"/>
                <a:gridCol w="1373294"/>
                <a:gridCol w="1403924"/>
                <a:gridCol w="1403924"/>
              </a:tblGrid>
              <a:tr h="45374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Понедельник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июня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Вторник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июня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Среда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июня 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июня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июня 2015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</a:tr>
              <a:tr h="27803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  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старший руководитель стрельб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err="1" smtClean="0"/>
                        <a:t>к-н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 err="1" smtClean="0"/>
                        <a:t>Силкин</a:t>
                      </a:r>
                      <a:r>
                        <a:rPr lang="ru-RU" sz="1100" b="1" dirty="0" smtClean="0"/>
                        <a:t> П.Ю </a:t>
                      </a:r>
                      <a:endParaRPr lang="ru-RU" sz="11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err="1" smtClean="0"/>
                        <a:t>к-н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 err="1" smtClean="0"/>
                        <a:t>Силкин</a:t>
                      </a:r>
                      <a:r>
                        <a:rPr lang="ru-RU" sz="1100" b="1" dirty="0" smtClean="0"/>
                        <a:t> П.Ю </a:t>
                      </a:r>
                      <a:endParaRPr lang="ru-RU" sz="11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803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начальник оцепления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л-т Митяев А.Л.</a:t>
                      </a:r>
                      <a:endParaRPr lang="ru-RU" sz="1100" b="1" dirty="0"/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л-т Митяев А.Л.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2898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Танковая директриса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Медицинское и техническое обеспечение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Дежурный врач (фельдшер)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пр-к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Гаджиев Г.М. (3мсб)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МТЛБ №891, водитель – ряд.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Кобушев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Д.В.(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мед.р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КАМАЗ 5350 №8371, водитель – ряд Матвеев А.С.(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бмо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2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руководитель стрельб на участке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от 1 ТР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231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день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1-6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 ТР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ночь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23-01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 ТР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612898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Директриса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БМП-2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и техническое обеспечение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Дежурный врач (фельдшер)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с-т Асанов Р.А. (3мсб)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МТЛБ №891, водитель – ряд.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Кобушев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Д.В.(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мед.р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КАМАЗ 5350 №8371, водитель – ряд Матвеев А.С.(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бмо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2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руководитель стрельб на участке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7 МСР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 8 МСР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352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день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МСР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1-6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МСР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2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ночь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МСР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21-01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МСР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560902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Тактическое поле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и техническое обеспечение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7582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руководитель стрельб на участке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882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день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82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ночь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7"/>
          <p:cNvSpPr txBox="1">
            <a:spLocks noChangeArrowheads="1"/>
          </p:cNvSpPr>
          <p:nvPr/>
        </p:nvSpPr>
        <p:spPr bwMode="auto">
          <a:xfrm>
            <a:off x="8555038" y="122238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A1BD41-AA1B-48A1-BB5E-462ECFD50E22}" type="slidenum">
              <a:rPr lang="ru-RU" sz="2400">
                <a:solidFill>
                  <a:srgbClr val="FFFF00"/>
                </a:solidFill>
                <a:latin typeface="Impact" pitchFamily="34" charset="0"/>
              </a:rPr>
              <a:pPr eaLnBrk="1" hangingPunct="1"/>
              <a:t>6</a:t>
            </a:fld>
            <a:endParaRPr lang="ru-RU" sz="240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2513" y="400484"/>
            <a:ext cx="6970712" cy="336550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Учебно-материальную базу распределить :</a:t>
            </a:r>
          </a:p>
        </p:txBody>
      </p:sp>
      <p:graphicFrame>
        <p:nvGraphicFramePr>
          <p:cNvPr id="94214" name="Object 429"/>
          <p:cNvGraphicFramePr>
            <a:graphicFrameLocks noChangeAspect="1"/>
          </p:cNvGraphicFramePr>
          <p:nvPr/>
        </p:nvGraphicFramePr>
        <p:xfrm>
          <a:off x="214314" y="166256"/>
          <a:ext cx="605084" cy="818370"/>
        </p:xfrm>
        <a:graphic>
          <a:graphicData uri="http://schemas.openxmlformats.org/presentationml/2006/ole">
            <p:oleObj spid="_x0000_s344066" name="CorelDRAW" r:id="rId4" imgW="1298520" imgH="1765440" progId="CorelDRAW.Graphic.14">
              <p:embed/>
            </p:oleObj>
          </a:graphicData>
        </a:graphic>
      </p:graphicFrame>
      <p:graphicFrame>
        <p:nvGraphicFramePr>
          <p:cNvPr id="95090" name="Group 88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3233021"/>
              </p:ext>
            </p:extLst>
          </p:nvPr>
        </p:nvGraphicFramePr>
        <p:xfrm>
          <a:off x="6350" y="1208088"/>
          <a:ext cx="9135467" cy="5649913"/>
        </p:xfrm>
        <a:graphic>
          <a:graphicData uri="http://schemas.openxmlformats.org/drawingml/2006/table">
            <a:tbl>
              <a:tblPr/>
              <a:tblGrid>
                <a:gridCol w="944652"/>
                <a:gridCol w="1154149"/>
                <a:gridCol w="1305077"/>
                <a:gridCol w="1340590"/>
                <a:gridCol w="1376101"/>
                <a:gridCol w="1507449"/>
                <a:gridCol w="1507449"/>
              </a:tblGrid>
              <a:tr h="44328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Понедельник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июня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Вторник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июня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Среда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июня 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июня 2015 г.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июня 2015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</a:tr>
              <a:tr h="851112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ТАНКОДРОМ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и техническое обеспечение танкодрома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Дежурный врач (фельдшер)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 ряд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Муталимов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И.Г. (3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мсб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 УАЗ №7193, водитель – ряд.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Аитказиев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В.А.(ТБ)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 КАМАЗ 5350 №3705, водитель – ряд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Гулин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Д.В. 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бмо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Дежурный тягач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БРЭМ №754, водитель – ряд.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Сиряк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А.В. 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рем.рота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12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руководитель вождения на участке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8 МСР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1 ТР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</a:tr>
              <a:tr h="454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1-6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8 МСР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1-6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1 ТР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ночь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21-01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8 МСР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21-01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 1 ТР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851112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АВТОДРОМ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и техническое обеспечение автодрома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Дежурный врач (фельдшер)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 ряд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Муталимов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И.Г. (3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мсб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УАЗ №7193,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водитель – ряд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Аитказиев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В.А.(ТБ)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Деж.автомобиль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–КАМАЗ 5350 №3718, водитель – ряд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Гулин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Д.В. 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бмо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Дежурный тягач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БРЭМ №754, водитель – ряд.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Сиряк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А.В. 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рем.рота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12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руководитель вождения на участке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БМО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БС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3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БМО(без св.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взв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. БМО)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1-6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БС(без св. р. БС)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ночь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БМО(без св.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взв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. БМО)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21-01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БС(без св. р. БС)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12700" y="9525"/>
            <a:ext cx="9118600" cy="6858000"/>
          </a:xfrm>
          <a:prstGeom prst="rect">
            <a:avLst/>
          </a:prstGeom>
          <a:solidFill>
            <a:srgbClr val="A49EA3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0446" y="178133"/>
            <a:ext cx="6575425" cy="514795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Распределение ВВТ 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учебно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боевой группы: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8555038" y="122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DE69F0A-EF64-4148-B52B-A24D7E5219D4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7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188914" y="130176"/>
          <a:ext cx="562046" cy="760162"/>
        </p:xfrm>
        <a:graphic>
          <a:graphicData uri="http://schemas.openxmlformats.org/presentationml/2006/ole">
            <p:oleObj spid="_x0000_s349186" name="CorelDRAW" r:id="rId4" imgW="1649880" imgH="2235600" progId="CorelDRAW.Graphic.14">
              <p:embed/>
            </p:oleObj>
          </a:graphicData>
        </a:graphic>
      </p:graphicFrame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44739" name="Group 3"/>
          <p:cNvGraphicFramePr>
            <a:graphicFrameLocks noGrp="1"/>
          </p:cNvGraphicFramePr>
          <p:nvPr/>
        </p:nvGraphicFramePr>
        <p:xfrm>
          <a:off x="0" y="1014163"/>
          <a:ext cx="9144001" cy="5843835"/>
        </p:xfrm>
        <a:graphic>
          <a:graphicData uri="http://schemas.openxmlformats.org/drawingml/2006/table">
            <a:tbl>
              <a:tblPr/>
              <a:tblGrid>
                <a:gridCol w="2203805"/>
                <a:gridCol w="1850611"/>
                <a:gridCol w="2148466"/>
                <a:gridCol w="2941119"/>
              </a:tblGrid>
              <a:tr h="425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ДАТА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ЗАНЯТИЕ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ПОДРАЗДЕЛЕНИЕ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ВЫДЕЛЯЕМАЯ ТЕХНИКА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</a:tr>
              <a:tr h="1097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3.06.2015г.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стрельба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тр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тб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Т-90А1 №№ 420,421,422,441,460,461,462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</a:tr>
              <a:tr h="76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3.06.2015г.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стрельба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7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мср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3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мсб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БМП-2 №№ 387, 388, 389, 377, 258,259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</a:tr>
              <a:tr h="76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4.06.2015г.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стрельба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8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мср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3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мсб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БМП-2 №№ 387, 388, 389, 377, 258,259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</a:tr>
              <a:tr h="76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3.06.2015г.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вождение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8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мср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3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мсб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БМП-2 №№ 117, 119, 127, 129, 138, 257, 269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</a:tr>
              <a:tr h="480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3.06.2015г.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вождение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бмо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Камаз-5350- 4ед.(БМО)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</a:tr>
              <a:tr h="1097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4.06.2015г.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вождение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тр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тб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Т-90А1 №№ 420,421,422,441,460,461,462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4.06.2015г.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вождение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БС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Камаз-5350- 4ед.(БМО)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747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8512175" y="146050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B07E8C6-0D79-427A-B1AE-C4E54A3B2322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8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2125" y="7010400"/>
            <a:ext cx="6915150" cy="479425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defRPr/>
            </a:pPr>
            <a:endParaRPr lang="ru-RU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charset="0"/>
            </a:endParaRPr>
          </a:p>
        </p:txBody>
      </p:sp>
      <p:graphicFrame>
        <p:nvGraphicFramePr>
          <p:cNvPr id="9218" name="Object 40"/>
          <p:cNvGraphicFramePr>
            <a:graphicFrameLocks noChangeAspect="1"/>
          </p:cNvGraphicFramePr>
          <p:nvPr/>
        </p:nvGraphicFramePr>
        <p:xfrm>
          <a:off x="142505" y="0"/>
          <a:ext cx="570284" cy="679750"/>
        </p:xfrm>
        <a:graphic>
          <a:graphicData uri="http://schemas.openxmlformats.org/presentationml/2006/ole">
            <p:oleObj spid="_x0000_s137218" name="CorelDRAW" r:id="rId4" imgW="2309760" imgH="3137760" progId="CorelDRAW.Graphic.14">
              <p:embed/>
            </p:oleObj>
          </a:graphicData>
        </a:graphic>
      </p:graphicFrame>
      <p:sp>
        <p:nvSpPr>
          <p:cNvPr id="135312" name="Text Box 144"/>
          <p:cNvSpPr txBox="1">
            <a:spLocks noChangeArrowheads="1"/>
          </p:cNvSpPr>
          <p:nvPr/>
        </p:nvSpPr>
        <p:spPr bwMode="auto">
          <a:xfrm>
            <a:off x="889000" y="0"/>
            <a:ext cx="7353300" cy="75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Для успешного достижения цели поддержания высокого уровня боевой готовности бригады,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выполнить следующие мероприятия:</a:t>
            </a:r>
            <a:endParaRPr lang="ru-RU" sz="1600" dirty="0"/>
          </a:p>
        </p:txBody>
      </p:sp>
      <p:graphicFrame>
        <p:nvGraphicFramePr>
          <p:cNvPr id="135313" name="Group 145"/>
          <p:cNvGraphicFramePr>
            <a:graphicFrameLocks noGrp="1"/>
          </p:cNvGraphicFramePr>
          <p:nvPr/>
        </p:nvGraphicFramePr>
        <p:xfrm>
          <a:off x="0" y="739802"/>
          <a:ext cx="9160826" cy="6118198"/>
        </p:xfrm>
        <a:graphic>
          <a:graphicData uri="http://schemas.openxmlformats.org/drawingml/2006/table">
            <a:tbl>
              <a:tblPr/>
              <a:tblGrid>
                <a:gridCol w="1211283"/>
                <a:gridCol w="1294411"/>
                <a:gridCol w="1080654"/>
                <a:gridCol w="1239652"/>
                <a:gridCol w="1714500"/>
                <a:gridCol w="1663280"/>
                <a:gridCol w="957046"/>
              </a:tblGrid>
              <a:tr h="398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ВОСКРЕСЕНЬЕ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5223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10.00-12.00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Радиотр-ка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по связи в радиосети ком. части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(НС-ЗНШ, бат связи,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ком.подр-й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16.40-17.30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Тренировка по обеспечению радиосвязи с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подр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. ПДТ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подр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. ПДТ)</a:t>
                      </a:r>
                    </a:p>
                    <a:p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16.00 – 18.00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Тестирование личного состава заступающего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СтП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, в подразделение охраны ф.№2 412 ВГ, получение боеприпасов для выполнения задачи.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(Психолог части,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ком.подр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18.30-19.00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Утверждение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план-конспектов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руковод-ей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уч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 местах при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подгот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СтП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(НС,НР,НМС,НА,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ПКБр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по ФПС)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9.00– 11.00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Практический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инструктаж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СтП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подразделения охраны госпиталя, (ППД г. Буйнакск, ВПД н.п. Ботлих),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(комиссия бригады)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11.00 – 12.00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Смотр готовности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СтП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подразделения охраны госпиталя, (ППД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г. Буйнакск; ВПД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н.п. Ботлих),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(комиссия бригады)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12.00-14.00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Смена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СтП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и подразделения охраны госпиталя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(ком.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подр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1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плану выходного дня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6152">
                <a:tc gridSpan="7">
                  <a:txBody>
                    <a:bodyPr/>
                    <a:lstStyle/>
                    <a:p>
                      <a:r>
                        <a:rPr lang="ru-RU" b="1" dirty="0" smtClean="0"/>
                        <a:t>Ежедневное уточнение</a:t>
                      </a:r>
                      <a:r>
                        <a:rPr lang="ru-RU" b="1" baseline="0" dirty="0" smtClean="0"/>
                        <a:t> боевых расчетов в подразделениях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(командиры подразделений)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8512175" y="146050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DEA807B-37D9-4B30-82DF-AF4CB76BE6B5}" type="slidenum">
              <a:rPr lang="ru-RU" sz="2400" b="0">
                <a:solidFill>
                  <a:srgbClr val="FFFF00"/>
                </a:solidFill>
                <a:latin typeface="Impact" pitchFamily="34" charset="0"/>
              </a:rPr>
              <a:pPr/>
              <a:t>9</a:t>
            </a:fld>
            <a:endParaRPr lang="ru-RU" sz="2400" b="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124305" name="Group 401"/>
          <p:cNvGraphicFramePr>
            <a:graphicFrameLocks noGrp="1"/>
          </p:cNvGraphicFramePr>
          <p:nvPr/>
        </p:nvGraphicFramePr>
        <p:xfrm>
          <a:off x="0" y="727086"/>
          <a:ext cx="9177713" cy="6130913"/>
        </p:xfrm>
        <a:graphic>
          <a:graphicData uri="http://schemas.openxmlformats.org/drawingml/2006/table">
            <a:tbl>
              <a:tblPr/>
              <a:tblGrid>
                <a:gridCol w="1460665"/>
                <a:gridCol w="1199408"/>
                <a:gridCol w="1268746"/>
                <a:gridCol w="1306286"/>
                <a:gridCol w="1294411"/>
                <a:gridCol w="1816924"/>
                <a:gridCol w="831273"/>
              </a:tblGrid>
              <a:tr h="34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6.05.2015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ВОСКРЕСЕНЬЕ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7.05.2015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</a:tr>
              <a:tr h="8977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8.20-8.50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Митинг, посвященный началу летнего периода обучения 2015 учебного года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(л/с части)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Разгрузка ЗУР – 1 ед.,  транспортной машины (</a:t>
                      </a:r>
                      <a:r>
                        <a:rPr kumimoji="0" lang="ru-RU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зрдн</a:t>
                      </a: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на склад РАВ.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ЗКБр</a:t>
                      </a: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В, Команд </a:t>
                      </a:r>
                      <a:r>
                        <a:rPr kumimoji="0" lang="ru-RU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зрдн</a:t>
                      </a: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18.00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Подача данных ЗК,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НРВиС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решение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КБр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на организацию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ПЖД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(ЗК, НРВ и С)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КШТ под руководством 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КБр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НРВиС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Ком бат(див))</a:t>
                      </a: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9.00-12.40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ПДП с командирами рот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ЗКБр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ком рот (батарей))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9.00-18.00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комиссии части в н.п. Ботлих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ЗКБр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В)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18.30-19.00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плана паркового дня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ЗКБр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В)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1176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9.00-12.40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11176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ПДП с командирами взводов</a:t>
                      </a:r>
                    </a:p>
                    <a:p>
                      <a:pPr marL="0" marR="0" lvl="0" indent="11176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(Ком бат (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дивиз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ком 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взводов)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111760" algn="ctr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16.00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Подача данных: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план ПХД;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(ЗК,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НРВиС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 ком.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подразд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12.00-14.00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комиссий части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проверке: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Секретных документов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ППС парков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(хранилищ)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ППС объектов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(чердачных, подвальных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помещений)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Ограждения части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(в/г№4, 29,31), состояние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бойниц, НП по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пер-у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в/г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Готовности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охраны госпиталя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(комиссии части)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14.00-15.00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Оформление актов по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Результатам проверок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(комиссии части)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16.00 – 16.30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Зачитка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приказов,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телеграмм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НШБр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16.30 – 18.30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Подведение итогов за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подготовительный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период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КБр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ЗК,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НРВиС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л/с части)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плану выходного дня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88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9.30-11.00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Планирование мероприятий ПЖД на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следую-щую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неделю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НШБр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НШ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., ком. отд.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18.30-19.30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Доведение решения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КБр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цию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тий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ПЖД на следующую неделю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НШБр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00025" y="0"/>
          <a:ext cx="561975" cy="669925"/>
        </p:xfrm>
        <a:graphic>
          <a:graphicData uri="http://schemas.openxmlformats.org/presentationml/2006/ole">
            <p:oleObj spid="_x0000_s139266" name="CorelDRAW" r:id="rId4" imgW="0" imgH="0" progId="CorelDRAW.Graphic.14">
              <p:embed/>
            </p:oleObj>
          </a:graphicData>
        </a:graphic>
      </p:graphicFrame>
      <p:sp>
        <p:nvSpPr>
          <p:cNvPr id="124220" name="Rectangle 316"/>
          <p:cNvSpPr>
            <a:spLocks noChangeArrowheads="1"/>
          </p:cNvSpPr>
          <p:nvPr/>
        </p:nvSpPr>
        <p:spPr bwMode="auto">
          <a:xfrm>
            <a:off x="546265" y="0"/>
            <a:ext cx="7632535" cy="5355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успешного выполнения мероприятий повседневной жизнедеятельности, выполнить следующие мероприятия: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446087" cy="603604"/>
        </p:xfrm>
        <a:graphic>
          <a:graphicData uri="http://schemas.openxmlformats.org/presentationml/2006/ole">
            <p:oleObj spid="_x0000_s139267" name="CorelDRAW" r:id="rId5" imgW="1649880" imgH="22356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134415</TotalTime>
  <Words>5219</Words>
  <Application>Microsoft Office PowerPoint</Application>
  <PresentationFormat>Экран (4:3)</PresentationFormat>
  <Paragraphs>1138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CorelDRAW</vt:lpstr>
      <vt:lpstr>Точечный рисунок</vt:lpstr>
      <vt:lpstr>Слайд 1</vt:lpstr>
      <vt:lpstr>В период c 1 по 7 июня 2015 года основные усилия решил сосредоточить на:</vt:lpstr>
      <vt:lpstr>Слайд 3</vt:lpstr>
      <vt:lpstr>Слайд 4</vt:lpstr>
      <vt:lpstr>Слайд 5</vt:lpstr>
      <vt:lpstr>Слайд 6</vt:lpstr>
      <vt:lpstr>Распределение ВВТ  учебно – боевой группы:</vt:lpstr>
      <vt:lpstr>Слайд 8</vt:lpstr>
      <vt:lpstr>Слайд 9</vt:lpstr>
      <vt:lpstr>Слайд 10</vt:lpstr>
      <vt:lpstr>Для успешного достижения цели предотвращения совершения диверсионно-террористических актов на объектах воинской части выполнить следующие мероприятия: </vt:lpstr>
      <vt:lpstr>Слайд 12</vt:lpstr>
      <vt:lpstr>Слайд 13</vt:lpstr>
      <vt:lpstr>Для успешного достижения целей в воспитании личного состава, недопущения преступлений и происшествий среди военнослужащих выполнить следующие мероприятия:</vt:lpstr>
      <vt:lpstr>Для успешного достижения целей в воспитании личного состава, недопущения преступлений и происшествий среди военнослужащих выполнить следующие мероприятия:</vt:lpstr>
      <vt:lpstr>Для успешного достижения целей в воспитании личного состава, недопущения преступлений и происшествий среди военнослужащих выполнить следующие мероприятия: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следующей неделе основные усилия решил сосредоточить на выполнении следующих задач:</dc:title>
  <dc:creator>SPNOO-2</dc:creator>
  <cp:lastModifiedBy>Артемий</cp:lastModifiedBy>
  <cp:revision>3085</cp:revision>
  <cp:lastPrinted>2013-12-05T15:01:32Z</cp:lastPrinted>
  <dcterms:created xsi:type="dcterms:W3CDTF">2013-01-03T09:54:36Z</dcterms:created>
  <dcterms:modified xsi:type="dcterms:W3CDTF">2015-05-27T15:51:10Z</dcterms:modified>
</cp:coreProperties>
</file>